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399" r:id="rId2"/>
    <p:sldId id="410" r:id="rId3"/>
    <p:sldId id="400" r:id="rId4"/>
    <p:sldId id="393" r:id="rId5"/>
    <p:sldId id="411" r:id="rId6"/>
    <p:sldId id="405" r:id="rId7"/>
    <p:sldId id="403" r:id="rId8"/>
    <p:sldId id="402" r:id="rId9"/>
    <p:sldId id="394" r:id="rId10"/>
    <p:sldId id="397" r:id="rId11"/>
    <p:sldId id="401" r:id="rId12"/>
    <p:sldId id="391" r:id="rId13"/>
    <p:sldId id="378" r:id="rId14"/>
    <p:sldId id="412" r:id="rId15"/>
    <p:sldId id="417" r:id="rId16"/>
    <p:sldId id="413" r:id="rId17"/>
    <p:sldId id="414" r:id="rId18"/>
    <p:sldId id="415" r:id="rId19"/>
    <p:sldId id="416" r:id="rId20"/>
    <p:sldId id="419" r:id="rId21"/>
    <p:sldId id="418" r:id="rId22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1CE"/>
    <a:srgbClr val="D7E5F5"/>
    <a:srgbClr val="FCECD7"/>
    <a:srgbClr val="FCEDDF"/>
    <a:srgbClr val="FCEDDE"/>
    <a:srgbClr val="FCEDE0"/>
    <a:srgbClr val="EAF3D6"/>
    <a:srgbClr val="D2D3D2"/>
    <a:srgbClr val="D9DAD9"/>
    <a:srgbClr val="DDE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8"/>
    <p:restoredTop sz="96429" autoAdjust="0"/>
  </p:normalViewPr>
  <p:slideViewPr>
    <p:cSldViewPr snapToGrid="0" snapToObjects="1">
      <p:cViewPr varScale="1">
        <p:scale>
          <a:sx n="87" d="100"/>
          <a:sy n="87" d="100"/>
        </p:scale>
        <p:origin x="133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6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3A5D5-4B77-EB4A-B6E4-CBFA0557151C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9BC76-74F1-2443-AF50-C017EE533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5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9BC76-74F1-2443-AF50-C017EE5335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0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10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10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58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11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11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389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9BC76-74F1-2443-AF50-C017EE5335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9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13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13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50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14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14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36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15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15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314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16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16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604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17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17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551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18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18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074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19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19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365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9BC76-74F1-2443-AF50-C017EE5335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34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6EC2D-57A8-C441-BFAC-A1FB48C7B7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31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빈공간</a:t>
            </a:r>
            <a:r>
              <a:rPr lang="ko-KR" altLang="en-US" dirty="0" smtClean="0"/>
              <a:t> 추가하기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9BC76-74F1-2443-AF50-C017EE5335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6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5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5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33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모니터링 설명 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9BC76-74F1-2443-AF50-C017EE5335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66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7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7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10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D8B9B418-71BB-4387-8ECF-2AF90F3DA16C}" type="slidenum">
              <a:rPr kumimoji="1" lang="en-US" altLang="ko-KR" sz="1100" b="0">
                <a:ea typeface="굴림" charset="-127"/>
              </a:rPr>
              <a:pPr algn="r" defTabSz="915610" latinLnBrk="1">
                <a:buClrTx/>
              </a:pPr>
              <a:t>8</a:t>
            </a:fld>
            <a:endParaRPr kumimoji="1" lang="en-US" altLang="ko-KR" sz="1100" b="0" dirty="0">
              <a:ea typeface="굴림" charset="-127"/>
            </a:endParaRPr>
          </a:p>
        </p:txBody>
      </p:sp>
      <p:sp>
        <p:nvSpPr>
          <p:cNvPr id="307203" name="Rectangle 7"/>
          <p:cNvSpPr txBox="1">
            <a:spLocks noGrp="1" noChangeArrowheads="1"/>
          </p:cNvSpPr>
          <p:nvPr/>
        </p:nvSpPr>
        <p:spPr bwMode="auto">
          <a:xfrm>
            <a:off x="5590115" y="7027005"/>
            <a:ext cx="4274071" cy="37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40" tIns="45770" rIns="91540" bIns="45770" anchor="b"/>
          <a:lstStyle/>
          <a:p>
            <a:pPr algn="r" defTabSz="915610" latinLnBrk="1">
              <a:buClrTx/>
            </a:pPr>
            <a:fld id="{80E82ED3-C52A-48E8-9BE8-54C92422910A}" type="slidenum">
              <a:rPr kumimoji="1" lang="en-US" altLang="ko-KR" sz="1100" b="0">
                <a:latin typeface="Wingdings" pitchFamily="2" charset="2"/>
                <a:ea typeface="굴림" charset="-127"/>
              </a:rPr>
              <a:pPr algn="r" defTabSz="915610" latinLnBrk="1">
                <a:buClrTx/>
              </a:pPr>
              <a:t>8</a:t>
            </a:fld>
            <a:endParaRPr kumimoji="1" lang="en-US" altLang="ko-KR" sz="1100" b="0" dirty="0">
              <a:latin typeface="Wingdings" pitchFamily="2" charset="2"/>
              <a:ea typeface="굴림" charset="-127"/>
            </a:endParaRPr>
          </a:p>
        </p:txBody>
      </p:sp>
      <p:sp>
        <p:nvSpPr>
          <p:cNvPr id="307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82925" y="554038"/>
            <a:ext cx="3698875" cy="2774950"/>
          </a:xfrm>
          <a:ln/>
        </p:spPr>
      </p:sp>
      <p:sp>
        <p:nvSpPr>
          <p:cNvPr id="307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515" y="3515986"/>
            <a:ext cx="7236692" cy="3329016"/>
          </a:xfrm>
          <a:noFill/>
          <a:ln/>
        </p:spPr>
        <p:txBody>
          <a:bodyPr lIns="91540" tIns="45770" rIns="91540" bIns="45770"/>
          <a:lstStyle/>
          <a:p>
            <a:pPr eaLnBrk="1" hangingPunct="1"/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61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9BC76-74F1-2443-AF50-C017EE5335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29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21CD-AB7A-45A6-86D2-BF0022F9A8B4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9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353D-9AB5-4089-A8C2-E123E992DED0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91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829A-B141-41ED-96F9-FBBB0271B20E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5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D0CEC-B328-4C9A-8265-A8A3B2520187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9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B045-D6B7-457B-BC74-54A196BC36EA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1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B2F61-61CA-4074-B504-D34D94470A72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804B0-2830-4323-B2E7-51BA47DF8D33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8D59C-B9DC-4F16-817A-38DDEFC87606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C9973-98CF-4A99-B3E4-1F1B3D13D6E3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9E1E5-6A3D-447B-B6FE-5F7151BC1499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3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C207-6040-4CC8-BFF2-5DCE18488990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9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38E6F-DD19-4C10-8877-2E4EF48E6B6F}" type="datetime1">
              <a:rPr lang="en-US" altLang="ko-KR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53EFC-1E4D-0348-8325-BE552CD7F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7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yonglee@kisti.re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data.ksmartcity.kr/oneM2M/openAPI/smartFire?KEY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://data.k-smartcity.kr/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STI-dataset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ter.im/KISTI-datas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surveymonkey.com/r/5ZX9M5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220.123.184.109:8080/KISTI_Web_en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://220.123.184.109:8080/KISTI_Web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2.irexnet.co.kr:8080/KISTI_Web/sensor/whole.d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84062" y="2993114"/>
            <a:ext cx="6696744" cy="1519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80000"/>
              </a:lnSpc>
              <a:spcBef>
                <a:spcPts val="500"/>
              </a:spcBef>
              <a:buClr>
                <a:schemeClr val="accent1"/>
              </a:buClr>
              <a:buSzPct val="80000"/>
            </a:pPr>
            <a:r>
              <a:rPr lang="x-none" altLang="ko-KR" sz="1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KISTI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과학데이터연구센터</a:t>
            </a:r>
            <a:endParaRPr lang="en-US" altLang="ko-KR" sz="18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80000"/>
              </a:lnSpc>
              <a:spcBef>
                <a:spcPts val="500"/>
              </a:spcBef>
              <a:buClr>
                <a:schemeClr val="accent1"/>
              </a:buClr>
              <a:buSzPct val="80000"/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사물데이터 연구팀</a:t>
            </a:r>
            <a:endParaRPr lang="en-US" altLang="ko-KR" b="1" dirty="0" smtClean="0"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80000"/>
              </a:lnSpc>
              <a:spcBef>
                <a:spcPts val="500"/>
              </a:spcBef>
              <a:buClr>
                <a:schemeClr val="accent1"/>
              </a:buClr>
              <a:buSzPct val="80000"/>
            </a:pPr>
            <a:endParaRPr lang="en-US" altLang="ko-KR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80000"/>
              </a:lnSpc>
              <a:spcBef>
                <a:spcPts val="500"/>
              </a:spcBef>
              <a:buClr>
                <a:schemeClr val="accent1"/>
              </a:buClr>
              <a:buSzPct val="80000"/>
            </a:pP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이 용 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(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  <a:hlinkClick r:id="rId3"/>
              </a:rPr>
              <a:t>ryonglee@kisti.re.kr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 )</a:t>
            </a:r>
          </a:p>
        </p:txBody>
      </p:sp>
      <p:cxnSp>
        <p:nvCxnSpPr>
          <p:cNvPr id="7" name="직선 연결선 6"/>
          <p:cNvCxnSpPr/>
          <p:nvPr/>
        </p:nvCxnSpPr>
        <p:spPr bwMode="auto">
          <a:xfrm>
            <a:off x="392294" y="2789914"/>
            <a:ext cx="1980000" cy="0"/>
          </a:xfrm>
          <a:prstGeom prst="line">
            <a:avLst/>
          </a:prstGeom>
          <a:ln w="19050">
            <a:solidFill>
              <a:srgbClr val="0000CC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0627" y="566840"/>
            <a:ext cx="8847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Lucida Bright"/>
              </a:rPr>
              <a:t>Introduction on </a:t>
            </a:r>
          </a:p>
          <a:p>
            <a:r>
              <a:rPr 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Lucida Bright"/>
              </a:rPr>
              <a:t>KISTI </a:t>
            </a:r>
            <a:r>
              <a:rPr lang="en-US" altLang="ko-KR" sz="4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Lucida Bright"/>
              </a:rPr>
              <a:t>Mobile Urban Sensing Dataset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27901" r="10278" b="15062"/>
          <a:stretch/>
        </p:blipFill>
        <p:spPr>
          <a:xfrm>
            <a:off x="0" y="4687088"/>
            <a:ext cx="5589037" cy="21893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037" y="4687088"/>
            <a:ext cx="3554963" cy="21800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66037" y="423040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2017-07-20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2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338072"/>
            <a:ext cx="781429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데이터 정보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부산 글로벌 스마트 시티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98398" y="1082544"/>
            <a:ext cx="437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부산 글로벌 스마트 시티의 서비스 정보 </a:t>
            </a:r>
            <a:endParaRPr lang="ko-KR" altLang="en-US" sz="1600" b="1" dirty="0"/>
          </a:p>
        </p:txBody>
      </p:sp>
      <p:graphicFrame>
        <p:nvGraphicFramePr>
          <p:cNvPr id="4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5895488"/>
              </p:ext>
            </p:extLst>
          </p:nvPr>
        </p:nvGraphicFramePr>
        <p:xfrm>
          <a:off x="425421" y="1419796"/>
          <a:ext cx="8325816" cy="53134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84949">
                  <a:extLst>
                    <a:ext uri="{9D8B030D-6E8A-4147-A177-3AD203B41FA5}">
                      <a16:colId xmlns:a16="http://schemas.microsoft.com/office/drawing/2014/main" val="386556487"/>
                    </a:ext>
                  </a:extLst>
                </a:gridCol>
                <a:gridCol w="1570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549">
                  <a:extLst>
                    <a:ext uri="{9D8B030D-6E8A-4147-A177-3AD203B41FA5}">
                      <a16:colId xmlns:a16="http://schemas.microsoft.com/office/drawing/2014/main" val="1829880705"/>
                    </a:ext>
                  </a:extLst>
                </a:gridCol>
                <a:gridCol w="1147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403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00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설명</a:t>
                      </a:r>
                      <a:endParaRPr 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00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데이터</a:t>
                      </a:r>
                      <a:endParaRPr 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00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설치지역</a:t>
                      </a:r>
                      <a:endParaRPr 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529"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시민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안전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dirty="0" smtClean="0">
                          <a:solidFill>
                            <a:schemeClr val="tx1"/>
                          </a:solidFill>
                        </a:rPr>
                        <a:t>스마트 안심 위치관리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 가로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등의 기능을 확대하여 안심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위치 서비스 제공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900" b="1" dirty="0" smtClean="0">
                          <a:solidFill>
                            <a:schemeClr val="tx1"/>
                          </a:solidFill>
                        </a:rPr>
                        <a:t>미세먼지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조도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노이즈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,GPS,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진동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서부산 만덕역 인근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(1.8km)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529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dirty="0" smtClean="0">
                          <a:solidFill>
                            <a:schemeClr val="tx1"/>
                          </a:solidFill>
                        </a:rPr>
                        <a:t>사회적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ko-KR" sz="1100" b="1" dirty="0" smtClean="0">
                          <a:solidFill>
                            <a:schemeClr val="tx1"/>
                          </a:solidFill>
                        </a:rPr>
                        <a:t>약자 안전관리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안심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태그에 내장된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GPS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통해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보호 대상자의 위치 및 이동경로를 확인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사회적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약자의 안전을 위한 서비스 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GPS,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온습도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심박수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활동량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재송동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반여동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초등학교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개소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968034"/>
                  </a:ext>
                </a:extLst>
              </a:tr>
              <a:tr h="447529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재난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안전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dirty="0" smtClean="0">
                          <a:solidFill>
                            <a:schemeClr val="tx1"/>
                          </a:solidFill>
                        </a:rPr>
                        <a:t>스마트 방재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화재감시센서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환경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센서 및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CCTV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적용하여 자동으로 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경보를 발령하여 신속한 대응을 하는 서비스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제공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온습도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 CO,CO2,</a:t>
                      </a:r>
                    </a:p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누전값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침입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경비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해운대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문화회관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52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 smtClean="0"/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</a:t>
                      </a:r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</a:t>
                      </a:r>
                      <a:r>
                        <a:rPr lang="ko-KR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철</a:t>
                      </a:r>
                      <a:r>
                        <a:rPr lang="en-US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경전철 </a:t>
                      </a:r>
                      <a:endParaRPr lang="en-US" altLang="ko-KR" sz="11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지능형 안전관리</a:t>
                      </a:r>
                      <a:endParaRPr lang="ko-KR" altLang="en-US" sz="1100" b="1" dirty="0" smtClean="0"/>
                    </a:p>
                  </a:txBody>
                  <a:tcPr marL="18288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지하철 플랫폼내 환경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모니터링 하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사고예방과 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승객들의 안전을 도모하기 위한 서비스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불꽃감지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온습도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휘발성물질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부산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센텀시티역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099105"/>
                  </a:ext>
                </a:extLst>
              </a:tr>
              <a:tr h="447529"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교통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안전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dirty="0" smtClean="0">
                          <a:solidFill>
                            <a:schemeClr val="tx1"/>
                          </a:solidFill>
                        </a:rPr>
                        <a:t>빗길안전운전 알리미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레인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센서를 이용하여 강우량을 측정하고 강우데이터를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분석하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도로 구간 별 빗길 위험도를 안내하는 서비스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제공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도로구간코드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구간별 강우값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부산시내버스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29,49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번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52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 smtClean="0"/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스쿨</a:t>
                      </a:r>
                      <a:r>
                        <a:rPr lang="en-US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 보행안전</a:t>
                      </a:r>
                      <a:endParaRPr lang="ko-KR" altLang="en-US" sz="1100" b="1" dirty="0" smtClean="0"/>
                    </a:p>
                  </a:txBody>
                  <a:tcPr marL="18288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횡단보도의 보행자 교통사고를 예방하고 각종 보행 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안전정보를 전광판에 제공하는 서비스 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정지선위반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과속위반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 발생건수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센텀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신곡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좌산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초등학교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521179"/>
                  </a:ext>
                </a:extLst>
              </a:tr>
              <a:tr h="447529"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교통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개선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dirty="0" smtClean="0">
                          <a:solidFill>
                            <a:schemeClr val="tx1"/>
                          </a:solidFill>
                        </a:rPr>
                        <a:t>스마트 교통정보안내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영상을 분석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판단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결정 할 수 있는 기능을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통해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교통정보수집 및 혼잡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예측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제공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900" b="1" dirty="0" smtClean="0">
                          <a:solidFill>
                            <a:schemeClr val="tx1"/>
                          </a:solidFill>
                        </a:rPr>
                        <a:t>교통량속도밀도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/>
                      <a:r>
                        <a:rPr lang="ko-KR" altLang="ko-KR" sz="900" b="1" dirty="0" smtClean="0">
                          <a:solidFill>
                            <a:schemeClr val="tx1"/>
                          </a:solidFill>
                        </a:rPr>
                        <a:t>통행방향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동백사거리 운촌삼거리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5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 smtClean="0"/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</a:t>
                      </a:r>
                      <a:r>
                        <a:rPr lang="en-US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파킹 서비스</a:t>
                      </a:r>
                      <a:endParaRPr lang="ko-KR" altLang="en-US" sz="1100" b="1" dirty="0" smtClean="0"/>
                    </a:p>
                  </a:txBody>
                  <a:tcPr marL="18288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야외주차환경에 센서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기술을 적용하여 주차장 상황을 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실시간으로 안내하는</a:t>
                      </a:r>
                      <a:r>
                        <a:rPr lang="en-US" altLang="ko-KR" sz="1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주차장번호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주차가능댓수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해운대 공영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25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개소 등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523301"/>
                  </a:ext>
                </a:extLst>
              </a:tr>
              <a:tr h="447529"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도시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생활</a:t>
                      </a:r>
                      <a:endParaRPr lang="ko-KR" altLang="ko-KR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dirty="0" smtClean="0">
                          <a:solidFill>
                            <a:schemeClr val="tx1"/>
                          </a:solidFill>
                        </a:rPr>
                        <a:t>소프트 스마트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SHIP</a:t>
                      </a:r>
                      <a:endParaRPr lang="ko-KR" altLang="ko-KR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복잡한 선내에서 비상 대피 경로를 유도하는 선박용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GPS, </a:t>
                      </a:r>
                      <a:r>
                        <a:rPr lang="ko-KR" altLang="ko-KR" sz="900" b="1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 ,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온습도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팬스타드림호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529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dirty="0" smtClean="0">
                          <a:solidFill>
                            <a:schemeClr val="tx1"/>
                          </a:solidFill>
                        </a:rPr>
                        <a:t>스마트 해양레저</a:t>
                      </a:r>
                      <a:endParaRPr lang="ko-KR" alt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온습도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강우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풍속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등의 맞춤형 기상정보를 제공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온습도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ko-KR" sz="900" b="1" dirty="0" smtClean="0">
                          <a:solidFill>
                            <a:schemeClr val="tx1"/>
                          </a:solidFill>
                        </a:rPr>
                        <a:t>바람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해운대인근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59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baseline="0" dirty="0" smtClean="0"/>
                        <a:t>   </a:t>
                      </a:r>
                      <a:r>
                        <a:rPr lang="ko-KR" altLang="en-US" sz="1100" b="1" baseline="0" dirty="0" smtClean="0"/>
                        <a:t>에</a:t>
                      </a:r>
                      <a:endParaRPr lang="en-US" altLang="ko-KR" sz="1100" b="1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baseline="0" dirty="0" smtClean="0"/>
                        <a:t>   </a:t>
                      </a:r>
                      <a:r>
                        <a:rPr lang="ko-KR" altLang="en-US" sz="1100" b="1" baseline="0" dirty="0" smtClean="0"/>
                        <a:t>너</a:t>
                      </a:r>
                      <a:endParaRPr lang="en-US" altLang="ko-KR" sz="1100" b="1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baseline="0" dirty="0" smtClean="0"/>
                        <a:t>   </a:t>
                      </a:r>
                      <a:r>
                        <a:rPr lang="ko-KR" altLang="en-US" sz="1100" b="1" baseline="0" dirty="0" smtClean="0"/>
                        <a:t>지</a:t>
                      </a:r>
                      <a:endParaRPr lang="ko-KR" altLang="en-US" sz="11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 매장 </a:t>
                      </a:r>
                      <a:endParaRPr lang="en-US" altLang="ko-KR" sz="11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에너지 관리</a:t>
                      </a:r>
                      <a:endParaRPr lang="ko-KR" altLang="en-US" sz="11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매장 내 기기 별 전력사용량 및 실내환경 상태를 모니터링 하는 서비스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GPS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전력량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조도</a:t>
                      </a:r>
                      <a:r>
                        <a:rPr lang="en-US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ko-KR" sz="9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노이즈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세븐일레븐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개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매장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해운대등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76787"/>
                  </a:ext>
                </a:extLst>
              </a:tr>
            </a:tbl>
          </a:graphicData>
        </a:graphic>
      </p:graphicFrame>
      <p:sp>
        <p:nvSpPr>
          <p:cNvPr id="7" name="슬라이드 번호 개체 틀 1"/>
          <p:cNvSpPr txBox="1">
            <a:spLocks/>
          </p:cNvSpPr>
          <p:nvPr/>
        </p:nvSpPr>
        <p:spPr>
          <a:xfrm>
            <a:off x="6908800" y="637406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9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338072"/>
            <a:ext cx="781429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데이터 정보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부산 글로벌 스마트 시티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11</a:t>
            </a:fld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4285022" y="4154977"/>
            <a:ext cx="4670584" cy="58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altLang="ko-KR" sz="1200" b="1" dirty="0">
                <a:solidFill>
                  <a:srgbClr val="636363"/>
                </a:solidFill>
                <a:latin typeface="Nanum Gothic"/>
                <a:ea typeface="새굴림" panose="02030600000101010101" pitchFamily="18" charset="-127"/>
                <a:cs typeface="Times New Roman" panose="02020603050405020304" pitchFamily="18" charset="0"/>
                <a:hlinkClick r:id="rId3"/>
              </a:rPr>
              <a:t>http://</a:t>
            </a:r>
            <a:r>
              <a:rPr lang="en-US" altLang="ko-KR" sz="1200" b="1" dirty="0" smtClean="0">
                <a:solidFill>
                  <a:srgbClr val="636363"/>
                </a:solidFill>
                <a:latin typeface="Nanum Gothic"/>
                <a:ea typeface="새굴림" panose="02030600000101010101" pitchFamily="18" charset="-127"/>
                <a:cs typeface="Times New Roman" panose="02020603050405020304" pitchFamily="18" charset="0"/>
                <a:hlinkClick r:id="rId3"/>
              </a:rPr>
              <a:t>data.ksmartcity.kr/oneM2M/openAPI/smartFire?KEY</a:t>
            </a:r>
            <a:r>
              <a:rPr lang="en-US" altLang="ko-KR" sz="1200" b="1" dirty="0" smtClean="0">
                <a:solidFill>
                  <a:srgbClr val="636363"/>
                </a:solidFill>
                <a:latin typeface="Nanum Gothic"/>
                <a:ea typeface="새굴림" panose="02030600000101010101" pitchFamily="18" charset="-127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ct val="115000"/>
              </a:lnSpc>
              <a:spcBef>
                <a:spcPts val="500"/>
              </a:spcBef>
            </a:pPr>
            <a:r>
              <a:rPr lang="en-US" altLang="ko-KR" sz="1200" b="1" dirty="0" smtClean="0">
                <a:solidFill>
                  <a:srgbClr val="636363"/>
                </a:solidFill>
                <a:latin typeface="Nanum Gothic"/>
                <a:ea typeface="새굴림" panose="02030600000101010101" pitchFamily="18" charset="-127"/>
                <a:cs typeface="Times New Roman" panose="02020603050405020304" pitchFamily="18" charset="0"/>
              </a:rPr>
              <a:t>46851d&amp;sDate=20170417&amp;eDate=20170417</a:t>
            </a:r>
            <a:endParaRPr lang="ko-KR" altLang="ko-KR" sz="1200" b="1" dirty="0">
              <a:latin typeface="Nanum Gothic"/>
              <a:ea typeface="새굴림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3035029" y="5868239"/>
            <a:ext cx="378449" cy="22352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4285022" y="4834932"/>
            <a:ext cx="2021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JSON </a:t>
            </a:r>
            <a:r>
              <a:rPr lang="ko-KR" altLang="en-US" sz="1000" b="1" dirty="0" smtClean="0"/>
              <a:t>포맷의 데이터 출력</a:t>
            </a:r>
            <a:endParaRPr lang="ko-KR" altLang="en-US" sz="1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334" y="5092925"/>
            <a:ext cx="3792978" cy="12055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3223" y="1461576"/>
            <a:ext cx="3446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latin typeface="Nanum Gothic"/>
              </a:rPr>
              <a:t>다음의 </a:t>
            </a:r>
            <a:r>
              <a:rPr lang="en-US" altLang="ko-KR" sz="1400" dirty="0" smtClean="0"/>
              <a:t>URL : </a:t>
            </a:r>
            <a:r>
              <a:rPr lang="en-US" altLang="ko-KR" sz="1400" dirty="0" smtClean="0">
                <a:hlinkClick r:id="rId5"/>
              </a:rPr>
              <a:t>http</a:t>
            </a:r>
            <a:r>
              <a:rPr lang="en-US" altLang="ko-KR" sz="1400" dirty="0">
                <a:hlinkClick r:id="rId5"/>
              </a:rPr>
              <a:t>://</a:t>
            </a:r>
            <a:r>
              <a:rPr lang="en-US" altLang="ko-KR" sz="1400" dirty="0" smtClean="0">
                <a:hlinkClick r:id="rId5"/>
              </a:rPr>
              <a:t>data.k-smartcity.kr</a:t>
            </a:r>
            <a:r>
              <a:rPr lang="en-US" altLang="ko-KR" sz="1400" dirty="0" smtClean="0"/>
              <a:t>  </a:t>
            </a:r>
            <a:r>
              <a:rPr lang="ko-KR" altLang="en-US" sz="1100" b="1" dirty="0" smtClean="0">
                <a:latin typeface="Nanum Gothic"/>
              </a:rPr>
              <a:t>연결</a:t>
            </a:r>
            <a:endParaRPr lang="ko-KR" altLang="en-US" sz="1100" dirty="0"/>
          </a:p>
          <a:p>
            <a:endParaRPr lang="ko-KR" altLang="en-US" sz="14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334" y="1964581"/>
            <a:ext cx="3525222" cy="17109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28334" y="1783284"/>
            <a:ext cx="15183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solidFill>
                  <a:srgbClr val="3A71CE"/>
                </a:solidFill>
                <a:latin typeface="Nanum Gothic"/>
              </a:rPr>
              <a:t> </a:t>
            </a:r>
            <a:r>
              <a:rPr lang="ko-KR" altLang="en-US" sz="1000" b="1" dirty="0" smtClean="0">
                <a:solidFill>
                  <a:srgbClr val="3A71C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000" b="1" dirty="0" smtClean="0">
                <a:solidFill>
                  <a:srgbClr val="3A71CE"/>
                </a:solidFill>
                <a:latin typeface="Nanum Gothic"/>
              </a:rPr>
              <a:t>인증키 </a:t>
            </a:r>
            <a:r>
              <a:rPr lang="ko-KR" altLang="en-US" sz="1000" b="1" dirty="0">
                <a:solidFill>
                  <a:srgbClr val="3A71CE"/>
                </a:solidFill>
                <a:latin typeface="Nanum Gothic"/>
              </a:rPr>
              <a:t>신청서 작성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520766" y="1783284"/>
            <a:ext cx="10438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solidFill>
                  <a:srgbClr val="3A71C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000" b="1" dirty="0" smtClean="0">
                <a:solidFill>
                  <a:srgbClr val="3A71CE"/>
                </a:solidFill>
                <a:latin typeface="Nanum Gothic"/>
              </a:rPr>
              <a:t>데이터 </a:t>
            </a:r>
            <a:r>
              <a:rPr lang="ko-KR" altLang="en-US" sz="1000" b="1" dirty="0">
                <a:solidFill>
                  <a:srgbClr val="3A71CE"/>
                </a:solidFill>
                <a:latin typeface="Nanum Gothic"/>
              </a:rPr>
              <a:t>선정</a:t>
            </a:r>
            <a:endParaRPr lang="ko-KR" altLang="en-US" sz="1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66" y="2064345"/>
            <a:ext cx="3319591" cy="168939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03224" y="1138941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데이터 접근</a:t>
            </a:r>
            <a:r>
              <a:rPr lang="en-US" altLang="ko-KR" dirty="0"/>
              <a:t> 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OpenAPI</a:t>
            </a:r>
            <a:r>
              <a:rPr lang="en-US" altLang="ko-KR" dirty="0"/>
              <a:t>]</a:t>
            </a:r>
            <a:endParaRPr lang="ko-KR" altLang="en-US" sz="1400" b="1" dirty="0"/>
          </a:p>
        </p:txBody>
      </p:sp>
      <p:sp>
        <p:nvSpPr>
          <p:cNvPr id="23" name="직사각형 22"/>
          <p:cNvSpPr/>
          <p:nvPr/>
        </p:nvSpPr>
        <p:spPr>
          <a:xfrm>
            <a:off x="503224" y="4154977"/>
            <a:ext cx="28071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solidFill>
                  <a:srgbClr val="3A71CE"/>
                </a:solidFill>
                <a:latin typeface="Nanum Gothic"/>
              </a:rPr>
              <a:t> </a:t>
            </a:r>
            <a:r>
              <a:rPr lang="ko-KR" altLang="en-US" sz="1000" b="1" dirty="0" smtClean="0">
                <a:solidFill>
                  <a:srgbClr val="3A71C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000" b="1" dirty="0" smtClean="0">
                <a:solidFill>
                  <a:srgbClr val="3A71CE"/>
                </a:solidFill>
                <a:latin typeface="Nanum Gothic"/>
              </a:rPr>
              <a:t>발급받은 </a:t>
            </a:r>
            <a:r>
              <a:rPr lang="ko-KR" altLang="en-US" sz="1000" b="1" dirty="0" err="1" smtClean="0">
                <a:solidFill>
                  <a:srgbClr val="3A71CE"/>
                </a:solidFill>
                <a:latin typeface="Nanum Gothic"/>
              </a:rPr>
              <a:t>인증키와</a:t>
            </a:r>
            <a:r>
              <a:rPr lang="ko-KR" altLang="en-US" sz="1000" b="1" dirty="0" smtClean="0">
                <a:solidFill>
                  <a:srgbClr val="3A71CE"/>
                </a:solidFill>
                <a:latin typeface="Nanum Gothic"/>
              </a:rPr>
              <a:t> 요청 변수를 통해 요청</a:t>
            </a:r>
            <a:endParaRPr lang="ko-KR" altLang="en-US" sz="1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66" y="4606151"/>
            <a:ext cx="3428664" cy="14942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54564" y="630879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Open API  </a:t>
            </a:r>
            <a:r>
              <a:rPr lang="ko-KR" altLang="en-US" sz="1200" b="1" dirty="0" smtClean="0"/>
              <a:t>사용법에 </a:t>
            </a:r>
            <a:r>
              <a:rPr lang="ko-KR" altLang="en-US" sz="1200" b="1" dirty="0"/>
              <a:t>대해서는 </a:t>
            </a:r>
            <a:r>
              <a:rPr lang="ko-KR" altLang="en-US" sz="1200" b="1" dirty="0" err="1"/>
              <a:t>메뉴얼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제공</a:t>
            </a:r>
            <a:endParaRPr lang="en-US" altLang="ko-KR" sz="1200" b="1" dirty="0"/>
          </a:p>
        </p:txBody>
      </p:sp>
      <p:sp>
        <p:nvSpPr>
          <p:cNvPr id="21" name="아래쪽 화살표 20"/>
          <p:cNvSpPr/>
          <p:nvPr/>
        </p:nvSpPr>
        <p:spPr>
          <a:xfrm>
            <a:off x="5953760" y="4692396"/>
            <a:ext cx="167665" cy="12816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3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5"/>
          <p:cNvSpPr>
            <a:spLocks noChangeArrowheads="1"/>
          </p:cNvSpPr>
          <p:nvPr/>
        </p:nvSpPr>
        <p:spPr bwMode="auto">
          <a:xfrm>
            <a:off x="520871" y="328871"/>
            <a:ext cx="835917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KISTI Dataset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확대 계획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(6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 광역시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06572" y="1090871"/>
            <a:ext cx="8012239" cy="574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 algn="l">
              <a:spcBef>
                <a:spcPts val="400"/>
              </a:spcBef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대 광역시를 대상으로 도시 환경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센싱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수집 계획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대기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교통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생활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유동 환경 데이터 수집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marL="176213" indent="-176213" algn="l">
              <a:spcBef>
                <a:spcPts val="400"/>
              </a:spcBef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개월 간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데이터 수집 예정  </a:t>
            </a:r>
            <a:endParaRPr lang="en-US" altLang="ko-KR" sz="14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84" name="그룹 71"/>
          <p:cNvGrpSpPr/>
          <p:nvPr/>
        </p:nvGrpSpPr>
        <p:grpSpPr>
          <a:xfrm>
            <a:off x="1350178" y="1723153"/>
            <a:ext cx="3282782" cy="362645"/>
            <a:chOff x="471482" y="1390934"/>
            <a:chExt cx="4043874" cy="466703"/>
          </a:xfrm>
        </p:grpSpPr>
        <p:sp>
          <p:nvSpPr>
            <p:cNvPr id="185" name="모서리가 둥근 직사각형 441"/>
            <p:cNvSpPr/>
            <p:nvPr/>
          </p:nvSpPr>
          <p:spPr>
            <a:xfrm>
              <a:off x="511199" y="1390934"/>
              <a:ext cx="3957965" cy="466703"/>
            </a:xfrm>
            <a:prstGeom prst="roundRect">
              <a:avLst>
                <a:gd name="adj" fmla="val 0"/>
              </a:avLst>
            </a:prstGeom>
            <a:solidFill>
              <a:srgbClr val="5B9BD5">
                <a:lumMod val="75000"/>
              </a:srgbClr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1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pic>
          <p:nvPicPr>
            <p:cNvPr id="186" name="Picture 2" descr="C:\Users\Administrator\Desktop\미래부가치평가\그림3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4096" y="1431891"/>
              <a:ext cx="3140726" cy="4004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직사각형 186"/>
            <p:cNvSpPr/>
            <p:nvPr/>
          </p:nvSpPr>
          <p:spPr>
            <a:xfrm>
              <a:off x="530658" y="1407733"/>
              <a:ext cx="3919468" cy="45719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alpha val="41000"/>
                  </a:sysClr>
                </a:gs>
                <a:gs pos="0">
                  <a:sysClr val="window" lastClr="FFFFFF">
                    <a:alpha val="0"/>
                  </a:sysClr>
                </a:gs>
              </a:gsLst>
              <a:lin ang="16200000" scaled="0"/>
            </a:gradFill>
            <a:ln w="22225" cap="flat" cmpd="sng" algn="ctr">
              <a:noFill/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188" name="자유형 444"/>
            <p:cNvSpPr/>
            <p:nvPr/>
          </p:nvSpPr>
          <p:spPr>
            <a:xfrm>
              <a:off x="4465423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189" name="자유형 445"/>
            <p:cNvSpPr/>
            <p:nvPr/>
          </p:nvSpPr>
          <p:spPr>
            <a:xfrm flipH="1">
              <a:off x="471482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</p:grpSp>
      <p:sp>
        <p:nvSpPr>
          <p:cNvPr id="190" name="제목 114"/>
          <p:cNvSpPr txBox="1">
            <a:spLocks/>
          </p:cNvSpPr>
          <p:nvPr/>
        </p:nvSpPr>
        <p:spPr>
          <a:xfrm>
            <a:off x="1329262" y="1736905"/>
            <a:ext cx="3415086" cy="345726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defTabSz="457200" eaLnBrk="0" fontAlgn="auto" hangingPunct="0">
              <a:spcBef>
                <a:spcPts val="2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 dirty="0" smtClean="0">
                <a:ln>
                  <a:solidFill>
                    <a:srgbClr val="4F81BD">
                      <a:lumMod val="40000"/>
                      <a:lumOff val="6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charset="-127"/>
                <a:ea typeface="맑은 고딕" charset="-127"/>
              </a:rPr>
              <a:t>            City Sense Testbad</a:t>
            </a:r>
            <a:endParaRPr lang="ko-KR" altLang="en-US" sz="1400" b="1" dirty="0">
              <a:ln>
                <a:solidFill>
                  <a:srgbClr val="4F81BD">
                    <a:lumMod val="40000"/>
                    <a:lumOff val="60000"/>
                    <a:alpha val="0"/>
                  </a:srgbClr>
                </a:solidFill>
              </a:ln>
              <a:solidFill>
                <a:prstClr val="white"/>
              </a:solidFill>
              <a:latin typeface="맑은 고딕" charset="-127"/>
              <a:ea typeface="맑은 고딕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904909" y="1727030"/>
            <a:ext cx="3834313" cy="43824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r>
              <a:rPr lang="en-US" altLang="ko-KR" sz="1600" dirty="0" smtClean="0"/>
              <a:t> </a:t>
            </a:r>
          </a:p>
          <a:p>
            <a:endParaRPr lang="en-US" altLang="ko-KR" sz="1600" dirty="0"/>
          </a:p>
        </p:txBody>
      </p:sp>
      <p:sp>
        <p:nvSpPr>
          <p:cNvPr id="18" name="타원 17"/>
          <p:cNvSpPr/>
          <p:nvPr/>
        </p:nvSpPr>
        <p:spPr>
          <a:xfrm>
            <a:off x="4982674" y="2130778"/>
            <a:ext cx="823485" cy="788811"/>
          </a:xfrm>
          <a:prstGeom prst="ellipse">
            <a:avLst/>
          </a:prstGeom>
          <a:solidFill>
            <a:srgbClr val="2CA7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대기환경</a:t>
            </a:r>
            <a:endParaRPr lang="ko-KR" altLang="en-US" sz="1400" dirty="0"/>
          </a:p>
        </p:txBody>
      </p:sp>
      <p:sp>
        <p:nvSpPr>
          <p:cNvPr id="19" name="타원 18"/>
          <p:cNvSpPr/>
          <p:nvPr/>
        </p:nvSpPr>
        <p:spPr>
          <a:xfrm>
            <a:off x="5955041" y="2130778"/>
            <a:ext cx="823487" cy="802330"/>
          </a:xfrm>
          <a:prstGeom prst="ellipse">
            <a:avLst/>
          </a:prstGeom>
          <a:solidFill>
            <a:srgbClr val="8A4C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교통환경</a:t>
            </a:r>
            <a:endParaRPr lang="ko-KR" altLang="en-US" sz="1400" dirty="0"/>
          </a:p>
        </p:txBody>
      </p:sp>
      <p:sp>
        <p:nvSpPr>
          <p:cNvPr id="20" name="타원 19"/>
          <p:cNvSpPr/>
          <p:nvPr/>
        </p:nvSpPr>
        <p:spPr>
          <a:xfrm>
            <a:off x="6927410" y="2130778"/>
            <a:ext cx="785837" cy="815622"/>
          </a:xfrm>
          <a:prstGeom prst="ellipse">
            <a:avLst/>
          </a:prstGeom>
          <a:solidFill>
            <a:srgbClr val="2798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생활환경</a:t>
            </a:r>
            <a:endParaRPr lang="ko-KR" altLang="en-US" sz="1400" dirty="0"/>
          </a:p>
        </p:txBody>
      </p:sp>
      <p:sp>
        <p:nvSpPr>
          <p:cNvPr id="21" name="타원 20"/>
          <p:cNvSpPr/>
          <p:nvPr/>
        </p:nvSpPr>
        <p:spPr>
          <a:xfrm>
            <a:off x="7862130" y="2130778"/>
            <a:ext cx="805971" cy="815622"/>
          </a:xfrm>
          <a:prstGeom prst="ellipse">
            <a:avLst/>
          </a:prstGeom>
          <a:solidFill>
            <a:srgbClr val="45AD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유동환경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4904909" y="4408585"/>
            <a:ext cx="3834313" cy="86153"/>
          </a:xfrm>
          <a:prstGeom prst="rect">
            <a:avLst/>
          </a:prstGeom>
          <a:solidFill>
            <a:srgbClr val="DE5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997304" y="4350981"/>
            <a:ext cx="203273" cy="200989"/>
            <a:chOff x="5039214" y="3997753"/>
            <a:chExt cx="203273" cy="200989"/>
          </a:xfrm>
        </p:grpSpPr>
        <p:sp>
          <p:nvSpPr>
            <p:cNvPr id="23" name="타원 22"/>
            <p:cNvSpPr/>
            <p:nvPr/>
          </p:nvSpPr>
          <p:spPr>
            <a:xfrm>
              <a:off x="5039214" y="3997753"/>
              <a:ext cx="203273" cy="200989"/>
            </a:xfrm>
            <a:prstGeom prst="ellipse">
              <a:avLst/>
            </a:prstGeom>
            <a:solidFill>
              <a:srgbClr val="DE5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075894" y="4037442"/>
              <a:ext cx="122944" cy="126928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685460" y="4350981"/>
            <a:ext cx="203273" cy="200989"/>
            <a:chOff x="5394887" y="3723740"/>
            <a:chExt cx="203273" cy="200989"/>
          </a:xfrm>
        </p:grpSpPr>
        <p:sp>
          <p:nvSpPr>
            <p:cNvPr id="25" name="타원 24"/>
            <p:cNvSpPr/>
            <p:nvPr/>
          </p:nvSpPr>
          <p:spPr>
            <a:xfrm>
              <a:off x="5394887" y="3723740"/>
              <a:ext cx="203273" cy="200989"/>
            </a:xfrm>
            <a:prstGeom prst="ellipse">
              <a:avLst/>
            </a:prstGeom>
            <a:solidFill>
              <a:srgbClr val="DE5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5431567" y="3763429"/>
              <a:ext cx="122944" cy="126928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73616" y="4350981"/>
            <a:ext cx="203273" cy="200989"/>
            <a:chOff x="5394887" y="3723740"/>
            <a:chExt cx="203273" cy="200989"/>
          </a:xfrm>
        </p:grpSpPr>
        <p:sp>
          <p:nvSpPr>
            <p:cNvPr id="31" name="타원 30"/>
            <p:cNvSpPr/>
            <p:nvPr/>
          </p:nvSpPr>
          <p:spPr>
            <a:xfrm>
              <a:off x="5394887" y="3723740"/>
              <a:ext cx="203273" cy="200989"/>
            </a:xfrm>
            <a:prstGeom prst="ellipse">
              <a:avLst/>
            </a:prstGeom>
            <a:solidFill>
              <a:srgbClr val="DE5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5431567" y="3763429"/>
              <a:ext cx="122944" cy="126928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061772" y="4350981"/>
            <a:ext cx="203273" cy="200989"/>
            <a:chOff x="5394887" y="3723740"/>
            <a:chExt cx="203273" cy="200989"/>
          </a:xfrm>
        </p:grpSpPr>
        <p:sp>
          <p:nvSpPr>
            <p:cNvPr id="34" name="타원 33"/>
            <p:cNvSpPr/>
            <p:nvPr/>
          </p:nvSpPr>
          <p:spPr>
            <a:xfrm>
              <a:off x="5394887" y="3723740"/>
              <a:ext cx="203273" cy="200989"/>
            </a:xfrm>
            <a:prstGeom prst="ellipse">
              <a:avLst/>
            </a:prstGeom>
            <a:solidFill>
              <a:srgbClr val="DE5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431567" y="3763429"/>
              <a:ext cx="122944" cy="126928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749928" y="4350981"/>
            <a:ext cx="203273" cy="200989"/>
            <a:chOff x="5394887" y="3723740"/>
            <a:chExt cx="203273" cy="200989"/>
          </a:xfrm>
        </p:grpSpPr>
        <p:sp>
          <p:nvSpPr>
            <p:cNvPr id="37" name="타원 36"/>
            <p:cNvSpPr/>
            <p:nvPr/>
          </p:nvSpPr>
          <p:spPr>
            <a:xfrm>
              <a:off x="5394887" y="3723740"/>
              <a:ext cx="203273" cy="200989"/>
            </a:xfrm>
            <a:prstGeom prst="ellipse">
              <a:avLst/>
            </a:prstGeom>
            <a:solidFill>
              <a:srgbClr val="DE5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5431567" y="3763429"/>
              <a:ext cx="122944" cy="126928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438084" y="4350981"/>
            <a:ext cx="203273" cy="200989"/>
            <a:chOff x="5394887" y="3723740"/>
            <a:chExt cx="203273" cy="200989"/>
          </a:xfrm>
        </p:grpSpPr>
        <p:sp>
          <p:nvSpPr>
            <p:cNvPr id="41" name="타원 40"/>
            <p:cNvSpPr/>
            <p:nvPr/>
          </p:nvSpPr>
          <p:spPr>
            <a:xfrm>
              <a:off x="5394887" y="3723740"/>
              <a:ext cx="203273" cy="200989"/>
            </a:xfrm>
            <a:prstGeom prst="ellipse">
              <a:avLst/>
            </a:prstGeom>
            <a:solidFill>
              <a:srgbClr val="DE5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5431567" y="3763429"/>
              <a:ext cx="122944" cy="126928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209573" y="4101173"/>
            <a:ext cx="622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7</a:t>
            </a:r>
            <a:r>
              <a:rPr lang="ko-KR" altLang="en-US" sz="1200" dirty="0" smtClean="0"/>
              <a:t>월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5897392" y="4101173"/>
            <a:ext cx="622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 smtClean="0"/>
              <a:t>월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585211" y="4101173"/>
            <a:ext cx="622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r>
              <a:rPr lang="ko-KR" altLang="en-US" sz="1200" dirty="0" smtClean="0"/>
              <a:t>월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7273030" y="4101173"/>
            <a:ext cx="622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10</a:t>
            </a:r>
            <a:r>
              <a:rPr lang="ko-KR" altLang="en-US" sz="1200" dirty="0" smtClean="0"/>
              <a:t>월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7960849" y="4101173"/>
            <a:ext cx="622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11</a:t>
            </a:r>
            <a:r>
              <a:rPr lang="ko-KR" altLang="en-US" sz="1200" dirty="0" smtClean="0"/>
              <a:t>월</a:t>
            </a:r>
            <a:endParaRPr lang="ko-KR" altLang="en-US" sz="1200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6045592" y="4491938"/>
            <a:ext cx="0" cy="11495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6768001" y="4508330"/>
            <a:ext cx="0" cy="11237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8212818" y="4491938"/>
            <a:ext cx="0" cy="1180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70040" y="4988258"/>
            <a:ext cx="127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센서  </a:t>
            </a:r>
            <a:r>
              <a:rPr lang="ko-KR" altLang="en-US" sz="800" b="1" dirty="0" err="1" smtClean="0"/>
              <a:t>패키징</a:t>
            </a:r>
            <a:endParaRPr lang="en-US" altLang="ko-KR" sz="800" b="1" dirty="0" smtClean="0"/>
          </a:p>
          <a:p>
            <a:r>
              <a:rPr lang="en-US" altLang="ko-KR" sz="800" b="1" dirty="0" smtClean="0"/>
              <a:t>(</a:t>
            </a:r>
            <a:r>
              <a:rPr lang="ko-KR" altLang="en-US" sz="800" b="1" dirty="0" smtClean="0"/>
              <a:t>센서 선정</a:t>
            </a:r>
            <a:r>
              <a:rPr lang="en-US" altLang="ko-KR" sz="800" b="1" dirty="0" smtClean="0"/>
              <a:t>,</a:t>
            </a:r>
          </a:p>
          <a:p>
            <a:r>
              <a:rPr lang="ko-KR" altLang="en-US" sz="800" b="1" dirty="0" smtClean="0"/>
              <a:t>설계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구현</a:t>
            </a:r>
            <a:r>
              <a:rPr lang="en-US" altLang="ko-KR" sz="800" b="1" dirty="0"/>
              <a:t>)</a:t>
            </a:r>
            <a:endParaRPr lang="ko-KR" altLang="en-US" sz="8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6161344" y="4747194"/>
            <a:ext cx="58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대전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r>
              <a:rPr lang="ko-KR" altLang="en-US" sz="1200" b="1" dirty="0" smtClean="0"/>
              <a:t>광주</a:t>
            </a:r>
            <a:endParaRPr lang="en-US" altLang="ko-KR" sz="1200" b="1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5758640" y="4591659"/>
            <a:ext cx="323165" cy="10795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900" b="1" dirty="0" smtClean="0"/>
              <a:t>차량 테스트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내부</a:t>
            </a:r>
            <a:r>
              <a:rPr lang="en-US" altLang="ko-KR" sz="900" b="1" dirty="0" smtClean="0"/>
              <a:t>)</a:t>
            </a:r>
            <a:endParaRPr lang="en-US" altLang="ko-KR" sz="9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6882285" y="4740176"/>
            <a:ext cx="58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부산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r>
              <a:rPr lang="ko-KR" altLang="en-US" sz="1200" b="1" dirty="0" smtClean="0"/>
              <a:t>대구</a:t>
            </a:r>
            <a:endParaRPr lang="en-US" altLang="ko-KR" sz="1200" b="1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7836462" y="5760996"/>
            <a:ext cx="794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(11</a:t>
            </a:r>
            <a:r>
              <a:rPr lang="ko-KR" altLang="en-US" sz="1000" b="1" dirty="0" smtClean="0"/>
              <a:t>월</a:t>
            </a:r>
            <a:r>
              <a:rPr lang="en-US" altLang="ko-KR" sz="1000" b="1" dirty="0" smtClean="0"/>
              <a:t>15</a:t>
            </a:r>
            <a:r>
              <a:rPr lang="ko-KR" altLang="en-US" sz="1000" b="1" dirty="0" smtClean="0"/>
              <a:t>일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  <p:grpSp>
        <p:nvGrpSpPr>
          <p:cNvPr id="81" name="그룹 71"/>
          <p:cNvGrpSpPr/>
          <p:nvPr/>
        </p:nvGrpSpPr>
        <p:grpSpPr>
          <a:xfrm>
            <a:off x="6410296" y="3809513"/>
            <a:ext cx="965864" cy="216926"/>
            <a:chOff x="471482" y="1390934"/>
            <a:chExt cx="4043874" cy="466703"/>
          </a:xfrm>
        </p:grpSpPr>
        <p:sp>
          <p:nvSpPr>
            <p:cNvPr id="82" name="모서리가 둥근 직사각형 441"/>
            <p:cNvSpPr/>
            <p:nvPr/>
          </p:nvSpPr>
          <p:spPr>
            <a:xfrm>
              <a:off x="511199" y="1390934"/>
              <a:ext cx="3957965" cy="466703"/>
            </a:xfrm>
            <a:prstGeom prst="roundRect">
              <a:avLst>
                <a:gd name="adj" fmla="val 0"/>
              </a:avLst>
            </a:prstGeom>
            <a:solidFill>
              <a:srgbClr val="5B9BD5">
                <a:lumMod val="75000"/>
              </a:srgbClr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1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pic>
          <p:nvPicPr>
            <p:cNvPr id="83" name="Picture 2" descr="C:\Users\Administrator\Desktop\미래부가치평가\그림3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4096" y="1431891"/>
              <a:ext cx="3140726" cy="4004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/>
            <p:cNvSpPr/>
            <p:nvPr/>
          </p:nvSpPr>
          <p:spPr>
            <a:xfrm>
              <a:off x="530658" y="1407733"/>
              <a:ext cx="3919468" cy="45719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alpha val="41000"/>
                  </a:sysClr>
                </a:gs>
                <a:gs pos="0">
                  <a:sysClr val="window" lastClr="FFFFFF">
                    <a:alpha val="0"/>
                  </a:sysClr>
                </a:gs>
              </a:gsLst>
              <a:lin ang="16200000" scaled="0"/>
            </a:gradFill>
            <a:ln w="22225" cap="flat" cmpd="sng" algn="ctr">
              <a:noFill/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85" name="자유형 444"/>
            <p:cNvSpPr/>
            <p:nvPr/>
          </p:nvSpPr>
          <p:spPr>
            <a:xfrm>
              <a:off x="4465423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86" name="자유형 445"/>
            <p:cNvSpPr/>
            <p:nvPr/>
          </p:nvSpPr>
          <p:spPr>
            <a:xfrm flipH="1">
              <a:off x="471482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</p:grpSp>
      <p:sp>
        <p:nvSpPr>
          <p:cNvPr id="87" name="제목 114"/>
          <p:cNvSpPr txBox="1">
            <a:spLocks/>
          </p:cNvSpPr>
          <p:nvPr/>
        </p:nvSpPr>
        <p:spPr>
          <a:xfrm>
            <a:off x="6366784" y="3756339"/>
            <a:ext cx="1088890" cy="337004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algn="ctr" eaLnBrk="0" hangingPunct="0">
              <a:spcBef>
                <a:spcPts val="200"/>
              </a:spcBef>
              <a:defRPr/>
            </a:pPr>
            <a:r>
              <a:rPr lang="en-US" altLang="ko-KR" sz="900" b="1" dirty="0">
                <a:ln>
                  <a:solidFill>
                    <a:srgbClr val="4F81BD">
                      <a:lumMod val="40000"/>
                      <a:lumOff val="6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charset="-127"/>
                <a:ea typeface="맑은 고딕" charset="-127"/>
              </a:rPr>
              <a:t>City Sense </a:t>
            </a:r>
            <a:r>
              <a:rPr lang="ko-KR" altLang="en-US" sz="900" b="1" dirty="0">
                <a:ln>
                  <a:solidFill>
                    <a:srgbClr val="4F81BD">
                      <a:lumMod val="40000"/>
                      <a:lumOff val="6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charset="-127"/>
                <a:ea typeface="맑은 고딕" charset="-127"/>
              </a:rPr>
              <a:t>일정</a:t>
            </a:r>
          </a:p>
        </p:txBody>
      </p:sp>
      <p:cxnSp>
        <p:nvCxnSpPr>
          <p:cNvPr id="89" name="직선 연결선 88"/>
          <p:cNvCxnSpPr/>
          <p:nvPr/>
        </p:nvCxnSpPr>
        <p:spPr>
          <a:xfrm>
            <a:off x="5789084" y="4549019"/>
            <a:ext cx="0" cy="10848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6081805" y="5711534"/>
            <a:ext cx="21310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590821" y="5735880"/>
            <a:ext cx="14427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데이터 수집 및 공개 기간</a:t>
            </a:r>
            <a:endParaRPr lang="ko-KR" altLang="en-US" sz="800" b="1" dirty="0"/>
          </a:p>
        </p:txBody>
      </p:sp>
      <p:grpSp>
        <p:nvGrpSpPr>
          <p:cNvPr id="66" name="그룹 71"/>
          <p:cNvGrpSpPr/>
          <p:nvPr/>
        </p:nvGrpSpPr>
        <p:grpSpPr>
          <a:xfrm>
            <a:off x="6480369" y="1823738"/>
            <a:ext cx="660264" cy="191671"/>
            <a:chOff x="471482" y="1390934"/>
            <a:chExt cx="4043874" cy="466703"/>
          </a:xfrm>
        </p:grpSpPr>
        <p:sp>
          <p:nvSpPr>
            <p:cNvPr id="70" name="모서리가 둥근 직사각형 441"/>
            <p:cNvSpPr/>
            <p:nvPr/>
          </p:nvSpPr>
          <p:spPr>
            <a:xfrm>
              <a:off x="511199" y="1390934"/>
              <a:ext cx="3957965" cy="466703"/>
            </a:xfrm>
            <a:prstGeom prst="roundRect">
              <a:avLst>
                <a:gd name="adj" fmla="val 0"/>
              </a:avLst>
            </a:prstGeom>
            <a:solidFill>
              <a:srgbClr val="5B9BD5">
                <a:lumMod val="75000"/>
              </a:srgbClr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1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pic>
          <p:nvPicPr>
            <p:cNvPr id="71" name="Picture 2" descr="C:\Users\Administrator\Desktop\미래부가치평가\그림3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4096" y="1431891"/>
              <a:ext cx="3140726" cy="4004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직사각형 71"/>
            <p:cNvSpPr/>
            <p:nvPr/>
          </p:nvSpPr>
          <p:spPr>
            <a:xfrm>
              <a:off x="530658" y="1407733"/>
              <a:ext cx="3919468" cy="45719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alpha val="41000"/>
                  </a:sysClr>
                </a:gs>
                <a:gs pos="0">
                  <a:sysClr val="window" lastClr="FFFFFF">
                    <a:alpha val="0"/>
                  </a:sysClr>
                </a:gs>
              </a:gsLst>
              <a:lin ang="16200000" scaled="0"/>
            </a:gradFill>
            <a:ln w="22225" cap="flat" cmpd="sng" algn="ctr">
              <a:noFill/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73" name="자유형 444"/>
            <p:cNvSpPr/>
            <p:nvPr/>
          </p:nvSpPr>
          <p:spPr>
            <a:xfrm>
              <a:off x="4465423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74" name="자유형 445"/>
            <p:cNvSpPr/>
            <p:nvPr/>
          </p:nvSpPr>
          <p:spPr>
            <a:xfrm flipH="1">
              <a:off x="471482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474264" y="1813584"/>
            <a:ext cx="6864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spcBef>
                <a:spcPts val="200"/>
              </a:spcBef>
              <a:defRPr/>
            </a:pPr>
            <a:r>
              <a:rPr lang="ko-KR" altLang="en-US" sz="900" b="1" dirty="0" smtClean="0">
                <a:ln>
                  <a:solidFill>
                    <a:srgbClr val="4F81BD">
                      <a:lumMod val="40000"/>
                      <a:lumOff val="6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charset="-127"/>
                <a:ea typeface="맑은 고딕" charset="-127"/>
              </a:rPr>
              <a:t>측정 요소</a:t>
            </a:r>
            <a:endParaRPr lang="ko-KR" altLang="en-US" sz="900" b="1" dirty="0">
              <a:ln>
                <a:solidFill>
                  <a:srgbClr val="4F81BD">
                    <a:lumMod val="40000"/>
                    <a:lumOff val="60000"/>
                    <a:alpha val="0"/>
                  </a:srgbClr>
                </a:solidFill>
              </a:ln>
              <a:solidFill>
                <a:prstClr val="white"/>
              </a:solidFill>
              <a:latin typeface="맑은 고딕" charset="-127"/>
              <a:ea typeface="맑은 고딕" charset="-127"/>
            </a:endParaRPr>
          </a:p>
        </p:txBody>
      </p:sp>
      <p:sp>
        <p:nvSpPr>
          <p:cNvPr id="76" name="Rectangle 5"/>
          <p:cNvSpPr>
            <a:spLocks noChangeArrowheads="1"/>
          </p:cNvSpPr>
          <p:nvPr/>
        </p:nvSpPr>
        <p:spPr bwMode="auto">
          <a:xfrm>
            <a:off x="4875725" y="3201995"/>
            <a:ext cx="4437957" cy="3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제공 기간 및 수집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 2017. </a:t>
            </a:r>
            <a:r>
              <a:rPr lang="en-US" altLang="ko-KR" sz="1100" dirty="0">
                <a:latin typeface="HY견고딕" panose="02030600000101010101" pitchFamily="18" charset="-127"/>
                <a:ea typeface="HY견고딕" panose="02030600000101010101" pitchFamily="18" charset="-127"/>
              </a:rPr>
              <a:t>08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.15 ~ 11.15(3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개월간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eaLnBrk="0" hangingPunct="0">
              <a:spcBef>
                <a:spcPct val="0"/>
              </a:spcBef>
            </a:pP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제공 방법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Online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 Access,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압축파일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(zip)</a:t>
            </a:r>
            <a:endParaRPr lang="ko-KR" altLang="en-US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676809" y="5760997"/>
            <a:ext cx="794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(8</a:t>
            </a:r>
            <a:r>
              <a:rPr lang="ko-KR" altLang="en-US" sz="1000" b="1" dirty="0" smtClean="0"/>
              <a:t>월</a:t>
            </a:r>
            <a:r>
              <a:rPr lang="en-US" altLang="ko-KR" sz="1000" b="1" dirty="0" smtClean="0"/>
              <a:t>2</a:t>
            </a:r>
            <a:r>
              <a:rPr lang="ko-KR" altLang="en-US" sz="1000" b="1" dirty="0" err="1" smtClean="0"/>
              <a:t>째주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73" y="2342252"/>
            <a:ext cx="3477173" cy="3773307"/>
          </a:xfrm>
          <a:prstGeom prst="rect">
            <a:avLst/>
          </a:prstGeom>
        </p:spPr>
      </p:pic>
      <p:cxnSp>
        <p:nvCxnSpPr>
          <p:cNvPr id="77" name="직선 연결선 76"/>
          <p:cNvCxnSpPr/>
          <p:nvPr/>
        </p:nvCxnSpPr>
        <p:spPr>
          <a:xfrm>
            <a:off x="7490410" y="4504847"/>
            <a:ext cx="0" cy="11237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599967" y="4736711"/>
            <a:ext cx="58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인천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r>
              <a:rPr lang="ko-KR" altLang="en-US" sz="1200" b="1" dirty="0" smtClean="0"/>
              <a:t>울산</a:t>
            </a:r>
            <a:endParaRPr lang="en-US" altLang="ko-KR" sz="1200" b="1" dirty="0" smtClean="0"/>
          </a:p>
        </p:txBody>
      </p:sp>
      <p:sp>
        <p:nvSpPr>
          <p:cNvPr id="8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dirty="0" smtClean="0"/>
              <a:t>1</a:t>
            </a:r>
            <a:fld id="{A7153EFC-1E4D-0348-8325-BE552CD7FB5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3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081" y="3090324"/>
            <a:ext cx="2691213" cy="2453354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338072"/>
            <a:ext cx="756044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데이터 정보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-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 광역시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13</a:t>
            </a:fld>
            <a:endParaRPr 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69" y="2484332"/>
            <a:ext cx="4657725" cy="2924175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88434" y="5182217"/>
            <a:ext cx="823487" cy="802330"/>
          </a:xfrm>
          <a:prstGeom prst="ellipse">
            <a:avLst/>
          </a:prstGeom>
          <a:solidFill>
            <a:srgbClr val="8A4C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교통환경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1237204" y="5182217"/>
            <a:ext cx="1713355" cy="802216"/>
          </a:xfrm>
          <a:prstGeom prst="rect">
            <a:avLst/>
          </a:prstGeom>
          <a:solidFill>
            <a:srgbClr val="D5BEDE"/>
          </a:solidFill>
          <a:ln>
            <a:noFill/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73517" y="1945145"/>
            <a:ext cx="2557362" cy="788812"/>
            <a:chOff x="1568917" y="2089925"/>
            <a:chExt cx="2557362" cy="788812"/>
          </a:xfrm>
        </p:grpSpPr>
        <p:sp>
          <p:nvSpPr>
            <p:cNvPr id="14" name="타원 13"/>
            <p:cNvSpPr/>
            <p:nvPr/>
          </p:nvSpPr>
          <p:spPr>
            <a:xfrm>
              <a:off x="1568917" y="2089926"/>
              <a:ext cx="823485" cy="788811"/>
            </a:xfrm>
            <a:prstGeom prst="ellipse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대기환경</a:t>
              </a:r>
              <a:endParaRPr lang="ko-KR" altLang="en-US" sz="14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12924" y="2089925"/>
              <a:ext cx="1713355" cy="788811"/>
            </a:xfrm>
            <a:prstGeom prst="rect">
              <a:avLst/>
            </a:prstGeom>
            <a:solidFill>
              <a:srgbClr val="B3DECA"/>
            </a:solidFill>
            <a:ln>
              <a:noFill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2491347" y="2145213"/>
              <a:ext cx="390905" cy="127000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solidFill>
                    <a:schemeClr val="bg1"/>
                  </a:solidFill>
                </a:rPr>
                <a:t>PM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2491347" y="2325625"/>
              <a:ext cx="390905" cy="127000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bg1"/>
                  </a:solidFill>
                </a:rPr>
                <a:t>온도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2491347" y="2506037"/>
              <a:ext cx="390905" cy="127000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solidFill>
                    <a:schemeClr val="bg1"/>
                  </a:solidFill>
                </a:rPr>
                <a:t>H2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2491347" y="2686449"/>
              <a:ext cx="390905" cy="127000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solidFill>
                    <a:schemeClr val="bg1"/>
                  </a:solidFill>
                </a:rPr>
                <a:t>CO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3069479" y="2145213"/>
              <a:ext cx="390905" cy="127000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solidFill>
                    <a:schemeClr val="bg1"/>
                  </a:solidFill>
                </a:rPr>
                <a:t>NO2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069479" y="2325625"/>
              <a:ext cx="390905" cy="127000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solidFill>
                    <a:schemeClr val="bg1"/>
                  </a:solidFill>
                </a:rPr>
                <a:t>VOC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069479" y="2506037"/>
              <a:ext cx="390905" cy="127000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solidFill>
                    <a:schemeClr val="bg1"/>
                  </a:solidFill>
                </a:rPr>
                <a:t>NH3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3069479" y="2686449"/>
              <a:ext cx="390905" cy="127000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solidFill>
                    <a:schemeClr val="bg1"/>
                  </a:solidFill>
                </a:rPr>
                <a:t>O3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3647611" y="2145213"/>
              <a:ext cx="390905" cy="127000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bg1"/>
                  </a:solidFill>
                </a:rPr>
                <a:t>습도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3599953" y="2325625"/>
              <a:ext cx="496804" cy="133095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bg1"/>
                  </a:solidFill>
                </a:rPr>
                <a:t>대기압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3647611" y="2506037"/>
              <a:ext cx="390905" cy="127000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 smtClean="0">
                  <a:solidFill>
                    <a:schemeClr val="bg1"/>
                  </a:solidFill>
                </a:rPr>
                <a:t>CH3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3647611" y="2686449"/>
              <a:ext cx="390905" cy="127000"/>
            </a:xfrm>
            <a:prstGeom prst="roundRect">
              <a:avLst/>
            </a:prstGeom>
            <a:solidFill>
              <a:srgbClr val="2CA76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 smtClean="0">
                  <a:solidFill>
                    <a:schemeClr val="bg1"/>
                  </a:solidFill>
                </a:rPr>
                <a:t>우적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595210" y="1945146"/>
            <a:ext cx="2528266" cy="815622"/>
            <a:chOff x="4207607" y="2076521"/>
            <a:chExt cx="2528266" cy="815622"/>
          </a:xfrm>
        </p:grpSpPr>
        <p:sp>
          <p:nvSpPr>
            <p:cNvPr id="16" name="타원 15"/>
            <p:cNvSpPr/>
            <p:nvPr/>
          </p:nvSpPr>
          <p:spPr>
            <a:xfrm>
              <a:off x="4207607" y="2076521"/>
              <a:ext cx="785837" cy="815622"/>
            </a:xfrm>
            <a:prstGeom prst="ellipse">
              <a:avLst/>
            </a:prstGeom>
            <a:solidFill>
              <a:srgbClr val="2798B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생활환경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022518" y="2089925"/>
              <a:ext cx="1713355" cy="788811"/>
            </a:xfrm>
            <a:prstGeom prst="rect">
              <a:avLst/>
            </a:prstGeom>
            <a:solidFill>
              <a:srgbClr val="B1D9E7"/>
            </a:solidFill>
            <a:ln>
              <a:noFill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5100429" y="2210440"/>
              <a:ext cx="390905" cy="195015"/>
            </a:xfrm>
            <a:prstGeom prst="roundRect">
              <a:avLst/>
            </a:prstGeom>
            <a:solidFill>
              <a:srgbClr val="2798BE">
                <a:alpha val="5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bg1"/>
                  </a:solidFill>
                </a:rPr>
                <a:t>소음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100428" y="2488132"/>
              <a:ext cx="390905" cy="192080"/>
            </a:xfrm>
            <a:prstGeom prst="roundRect">
              <a:avLst/>
            </a:prstGeom>
            <a:solidFill>
              <a:srgbClr val="2798BE">
                <a:alpha val="5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bg1"/>
                  </a:solidFill>
                </a:rPr>
                <a:t>영상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5629085" y="2210440"/>
              <a:ext cx="489857" cy="195015"/>
            </a:xfrm>
            <a:prstGeom prst="roundRect">
              <a:avLst/>
            </a:prstGeom>
            <a:solidFill>
              <a:srgbClr val="2798BE">
                <a:alpha val="5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bg1"/>
                  </a:solidFill>
                </a:rPr>
                <a:t>자외선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5629085" y="2488132"/>
              <a:ext cx="489857" cy="189175"/>
            </a:xfrm>
            <a:prstGeom prst="roundRect">
              <a:avLst/>
            </a:prstGeom>
            <a:solidFill>
              <a:srgbClr val="2798BE">
                <a:alpha val="5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bg1"/>
                  </a:solidFill>
                </a:rPr>
                <a:t>온습도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6256693" y="2210440"/>
              <a:ext cx="390905" cy="195015"/>
            </a:xfrm>
            <a:prstGeom prst="roundRect">
              <a:avLst/>
            </a:prstGeom>
            <a:solidFill>
              <a:srgbClr val="2798BE">
                <a:alpha val="5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bg1"/>
                  </a:solidFill>
                </a:rPr>
                <a:t>조도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2939108" y="1933326"/>
            <a:ext cx="2543507" cy="815622"/>
            <a:chOff x="3018203" y="5186449"/>
            <a:chExt cx="2543507" cy="815622"/>
          </a:xfrm>
        </p:grpSpPr>
        <p:sp>
          <p:nvSpPr>
            <p:cNvPr id="17" name="타원 16"/>
            <p:cNvSpPr/>
            <p:nvPr/>
          </p:nvSpPr>
          <p:spPr>
            <a:xfrm>
              <a:off x="3018203" y="5186449"/>
              <a:ext cx="805971" cy="815622"/>
            </a:xfrm>
            <a:prstGeom prst="ellipse">
              <a:avLst/>
            </a:prstGeom>
            <a:solidFill>
              <a:srgbClr val="45ADA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유동환경</a:t>
              </a:r>
              <a:endParaRPr lang="ko-KR" altLang="en-US" sz="14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848355" y="5186449"/>
              <a:ext cx="1713355" cy="815622"/>
            </a:xfrm>
            <a:prstGeom prst="rect">
              <a:avLst/>
            </a:prstGeom>
            <a:solidFill>
              <a:srgbClr val="BCE2E0"/>
            </a:solidFill>
            <a:ln>
              <a:noFill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4249358" y="5649404"/>
              <a:ext cx="931095" cy="249253"/>
            </a:xfrm>
            <a:prstGeom prst="roundRect">
              <a:avLst/>
            </a:prstGeom>
            <a:solidFill>
              <a:srgbClr val="2798BE">
                <a:alpha val="5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bg1"/>
                  </a:solidFill>
                </a:rPr>
                <a:t>영상 </a:t>
              </a:r>
              <a:r>
                <a:rPr lang="en-US" altLang="ko-KR" sz="700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700" dirty="0" smtClean="0">
                  <a:solidFill>
                    <a:schemeClr val="bg1"/>
                  </a:solidFill>
                </a:rPr>
                <a:t>블랙박스</a:t>
              </a:r>
              <a:r>
                <a:rPr lang="en-US" altLang="ko-KR" sz="700" dirty="0" smtClean="0">
                  <a:solidFill>
                    <a:schemeClr val="bg1"/>
                  </a:solidFill>
                </a:rPr>
                <a:t>) X4</a:t>
              </a:r>
              <a:endParaRPr lang="ko-KR" altLang="en-US" sz="7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모서리가 둥근 직사각형 55"/>
          <p:cNvSpPr/>
          <p:nvPr/>
        </p:nvSpPr>
        <p:spPr>
          <a:xfrm>
            <a:off x="1511300" y="5285740"/>
            <a:ext cx="437425" cy="200122"/>
          </a:xfrm>
          <a:prstGeom prst="roundRect">
            <a:avLst/>
          </a:prstGeom>
          <a:solidFill>
            <a:srgbClr val="8A4C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OBD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135952" y="5285740"/>
            <a:ext cx="553908" cy="200122"/>
          </a:xfrm>
          <a:prstGeom prst="roundRect">
            <a:avLst/>
          </a:prstGeom>
          <a:solidFill>
            <a:srgbClr val="8A4C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가속도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511300" y="5657760"/>
            <a:ext cx="437425" cy="200122"/>
          </a:xfrm>
          <a:prstGeom prst="roundRect">
            <a:avLst/>
          </a:prstGeom>
          <a:solidFill>
            <a:srgbClr val="8A4C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영상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197127" y="5657760"/>
            <a:ext cx="437425" cy="205480"/>
          </a:xfrm>
          <a:prstGeom prst="roundRect">
            <a:avLst/>
          </a:prstGeom>
          <a:solidFill>
            <a:srgbClr val="8A4C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진동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/>
          <p:cNvCxnSpPr>
            <a:endCxn id="16" idx="3"/>
          </p:cNvCxnSpPr>
          <p:nvPr/>
        </p:nvCxnSpPr>
        <p:spPr>
          <a:xfrm flipV="1">
            <a:off x="3684606" y="2641323"/>
            <a:ext cx="2025687" cy="49811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H="1" flipV="1">
            <a:off x="2304553" y="2760768"/>
            <a:ext cx="526327" cy="3786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948725" y="4427220"/>
            <a:ext cx="0" cy="7549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endCxn id="17" idx="4"/>
          </p:cNvCxnSpPr>
          <p:nvPr/>
        </p:nvCxnSpPr>
        <p:spPr>
          <a:xfrm flipV="1">
            <a:off x="3193935" y="2748948"/>
            <a:ext cx="148159" cy="85877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391267" y="5576663"/>
            <a:ext cx="2440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[</a:t>
            </a:r>
            <a:r>
              <a:rPr lang="ko-KR" altLang="en-US" sz="1000" b="1" dirty="0" err="1" smtClean="0"/>
              <a:t>루프박스</a:t>
            </a:r>
            <a:r>
              <a:rPr lang="ko-KR" altLang="en-US" sz="1000" b="1" dirty="0" smtClean="0"/>
              <a:t> 센서 위치</a:t>
            </a:r>
            <a:r>
              <a:rPr lang="en-US" altLang="ko-KR" sz="1000" b="1" dirty="0" smtClean="0"/>
              <a:t>]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>
          <a:xfrm>
            <a:off x="388434" y="1436402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spcBef>
                <a:spcPts val="400"/>
              </a:spcBef>
              <a:buFont typeface="Arial" pitchFamily="34" charset="0"/>
              <a:buChar char="•"/>
            </a:pP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차량의 루프박스에 다양한 요소의 환경센서 설치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(19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가지 측정 요소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) /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렌터카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대 활용</a:t>
            </a:r>
            <a:endParaRPr lang="en-US" altLang="ko-KR" sz="14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56295" y="1989649"/>
            <a:ext cx="122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차량내부 </a:t>
            </a:r>
            <a:r>
              <a:rPr lang="en-US" altLang="ko-KR" sz="900" dirty="0" smtClean="0"/>
              <a:t>4</a:t>
            </a:r>
            <a:r>
              <a:rPr lang="ko-KR" altLang="en-US" sz="900" dirty="0" smtClean="0"/>
              <a:t>방위 </a:t>
            </a:r>
            <a:endParaRPr lang="en-US" altLang="ko-KR" sz="900" dirty="0"/>
          </a:p>
          <a:p>
            <a:r>
              <a:rPr lang="ko-KR" altLang="en-US" sz="900" dirty="0" smtClean="0"/>
              <a:t> 블랙박스 설치</a:t>
            </a:r>
            <a:endParaRPr lang="ko-KR" altLang="en-US" sz="900" dirty="0"/>
          </a:p>
        </p:txBody>
      </p:sp>
      <p:sp>
        <p:nvSpPr>
          <p:cNvPr id="89" name="TextBox 88"/>
          <p:cNvSpPr txBox="1"/>
          <p:nvPr/>
        </p:nvSpPr>
        <p:spPr>
          <a:xfrm>
            <a:off x="7506545" y="5189752"/>
            <a:ext cx="211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생활환경 센서모듈</a:t>
            </a:r>
            <a:endParaRPr lang="ko-KR" altLang="en-US" sz="1000" dirty="0"/>
          </a:p>
        </p:txBody>
      </p:sp>
      <p:cxnSp>
        <p:nvCxnSpPr>
          <p:cNvPr id="90" name="직선 화살표 연결선 89"/>
          <p:cNvCxnSpPr/>
          <p:nvPr/>
        </p:nvCxnSpPr>
        <p:spPr>
          <a:xfrm>
            <a:off x="6687405" y="3211039"/>
            <a:ext cx="647879" cy="50723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988128" y="2995298"/>
            <a:ext cx="211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대기환경 센서모듈</a:t>
            </a:r>
            <a:endParaRPr lang="ko-KR" altLang="en-US" sz="1000" dirty="0"/>
          </a:p>
        </p:txBody>
      </p:sp>
      <p:cxnSp>
        <p:nvCxnSpPr>
          <p:cNvPr id="92" name="직선 화살표 연결선 91"/>
          <p:cNvCxnSpPr/>
          <p:nvPr/>
        </p:nvCxnSpPr>
        <p:spPr>
          <a:xfrm flipH="1" flipV="1">
            <a:off x="7226845" y="4491640"/>
            <a:ext cx="745387" cy="67087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93598" y="1110653"/>
            <a:ext cx="291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제공 데이터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698339" y="3274504"/>
            <a:ext cx="501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전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10196" y="5102352"/>
            <a:ext cx="211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후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22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338072"/>
            <a:ext cx="756044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데이터 정보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–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OBD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03224" y="1590119"/>
            <a:ext cx="79496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3A71CE"/>
                </a:solidFill>
                <a:latin typeface="Nanum Gothic"/>
              </a:rPr>
              <a:t>OBD(On Board Diagnostics)</a:t>
            </a:r>
            <a:r>
              <a:rPr lang="ko-KR" altLang="en-US" sz="1600" dirty="0" smtClean="0">
                <a:solidFill>
                  <a:srgbClr val="3A71CE"/>
                </a:solidFill>
                <a:latin typeface="Nanum Gothic"/>
              </a:rPr>
              <a:t>는 </a:t>
            </a:r>
            <a:r>
              <a:rPr lang="ko-KR" altLang="en-US" sz="1600" dirty="0" err="1" smtClean="0">
                <a:solidFill>
                  <a:srgbClr val="3A71CE"/>
                </a:solidFill>
                <a:latin typeface="Nanum Gothic"/>
              </a:rPr>
              <a:t>차량진단과</a:t>
            </a:r>
            <a:r>
              <a:rPr lang="ko-KR" altLang="en-US" sz="1600" dirty="0" smtClean="0">
                <a:solidFill>
                  <a:srgbClr val="3A71CE"/>
                </a:solidFill>
                <a:latin typeface="Nanum Gothic"/>
              </a:rPr>
              <a:t> 운행기록을 저장하는 표준화 장치</a:t>
            </a:r>
            <a:endParaRPr lang="en-US" altLang="ko-KR" sz="1600" dirty="0" smtClean="0">
              <a:solidFill>
                <a:srgbClr val="3A71CE"/>
              </a:solidFill>
              <a:latin typeface="Nanum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rgbClr val="3A71CE"/>
                </a:solidFill>
                <a:latin typeface="Nanum Gothic"/>
              </a:rPr>
              <a:t>OBD</a:t>
            </a:r>
            <a:r>
              <a:rPr lang="en-US" altLang="ko-KR" sz="1600" dirty="0" err="1" smtClean="0">
                <a:solidFill>
                  <a:srgbClr val="3A71C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Ⅱ</a:t>
            </a:r>
            <a:r>
              <a:rPr lang="ko-KR" altLang="en-US" sz="1600" dirty="0" smtClean="0">
                <a:solidFill>
                  <a:srgbClr val="3A71CE"/>
                </a:solidFill>
                <a:latin typeface="Nanum Gothic"/>
              </a:rPr>
              <a:t>는 </a:t>
            </a:r>
            <a:r>
              <a:rPr lang="en-US" altLang="ko-KR" sz="1600" dirty="0" smtClean="0">
                <a:solidFill>
                  <a:srgbClr val="3A71CE"/>
                </a:solidFill>
                <a:latin typeface="Nanum Gothic"/>
              </a:rPr>
              <a:t>OBD</a:t>
            </a:r>
            <a:r>
              <a:rPr lang="ko-KR" altLang="en-US" sz="1600" dirty="0" smtClean="0">
                <a:solidFill>
                  <a:srgbClr val="3A71CE"/>
                </a:solidFill>
                <a:latin typeface="Nanum Gothic"/>
              </a:rPr>
              <a:t>가 발전된 표준으로 국내에서는 </a:t>
            </a:r>
            <a:r>
              <a:rPr lang="en-US" altLang="ko-KR" sz="1600" dirty="0" smtClean="0">
                <a:solidFill>
                  <a:srgbClr val="3A71CE"/>
                </a:solidFill>
                <a:latin typeface="Nanum Gothic"/>
              </a:rPr>
              <a:t>2007</a:t>
            </a:r>
            <a:r>
              <a:rPr lang="ko-KR" altLang="en-US" sz="1600" dirty="0" smtClean="0">
                <a:solidFill>
                  <a:srgbClr val="3A71CE"/>
                </a:solidFill>
                <a:latin typeface="Nanum Gothic"/>
              </a:rPr>
              <a:t>년부터 생산되어지는 차량에 </a:t>
            </a:r>
            <a:endParaRPr lang="en-US" altLang="ko-KR" sz="1600" dirty="0" smtClean="0">
              <a:solidFill>
                <a:srgbClr val="3A71CE"/>
              </a:solidFill>
              <a:latin typeface="Nanum Gothic"/>
            </a:endParaRPr>
          </a:p>
          <a:p>
            <a:r>
              <a:rPr lang="ko-KR" altLang="en-US" sz="1600" dirty="0" smtClean="0">
                <a:solidFill>
                  <a:srgbClr val="3A71CE"/>
                </a:solidFill>
                <a:latin typeface="Nanum Gothic"/>
              </a:rPr>
              <a:t>    대해 의무장착 </a:t>
            </a:r>
            <a:endParaRPr lang="ko-KR" altLang="en-US" sz="16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27" y="2562339"/>
            <a:ext cx="4056806" cy="302204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857082" y="3315838"/>
            <a:ext cx="1480008" cy="12914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41922" y="2919913"/>
            <a:ext cx="191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OBD-</a:t>
            </a:r>
            <a:r>
              <a:rPr lang="en-US" altLang="ko-KR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∥ port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68" name="Content Placeholder 8"/>
          <p:cNvGraphicFramePr>
            <a:graphicFrameLocks/>
          </p:cNvGraphicFramePr>
          <p:nvPr>
            <p:extLst/>
          </p:nvPr>
        </p:nvGraphicFramePr>
        <p:xfrm>
          <a:off x="4667053" y="2562339"/>
          <a:ext cx="3930193" cy="302204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0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717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OBD</a:t>
                      </a:r>
                      <a:r>
                        <a:rPr lang="en-US" sz="140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-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∥</a:t>
                      </a:r>
                      <a:endParaRPr lang="en-US" sz="1400" kern="1200" baseline="0" dirty="0" smtClean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140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제공 정보</a:t>
                      </a:r>
                      <a:endParaRPr lang="en-US" sz="14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4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엔진 정보</a:t>
                      </a:r>
                      <a:endParaRPr lang="en-US" altLang="ko-KR" sz="12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RPM,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엔진 부하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엔진 온도 등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흡기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/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배기</a:t>
                      </a:r>
                      <a:endParaRPr lang="en-US" sz="12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대기압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흡기 온도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압력 등</a:t>
                      </a:r>
                      <a:endPara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7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속도</a:t>
                      </a:r>
                      <a:endParaRPr 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차량 속도</a:t>
                      </a:r>
                      <a:endPara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7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시간</a:t>
                      </a:r>
                      <a:endParaRPr lang="en-US" sz="12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운행시간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운행 거리</a:t>
                      </a:r>
                      <a:endPara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7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온도</a:t>
                      </a:r>
                      <a:endParaRPr 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외기 온도</a:t>
                      </a:r>
                      <a:endPara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Electric Systems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차량 제어 모듈 전압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배터리 잔량 정보 등</a:t>
                      </a:r>
                      <a:endPara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06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338072"/>
            <a:ext cx="781429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기상 데이터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분석에 활용할 수 있는 공공 데이터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79466" y="1644026"/>
            <a:ext cx="5005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기상 관련 </a:t>
            </a:r>
            <a:r>
              <a:rPr lang="en-US" altLang="ko-KR" sz="1600" b="1" dirty="0" smtClean="0"/>
              <a:t>Open API </a:t>
            </a:r>
            <a:r>
              <a:rPr lang="ko-KR" altLang="en-US" sz="1600" b="1" dirty="0" smtClean="0"/>
              <a:t>정보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03224" y="4981972"/>
            <a:ext cx="291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접근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7456" y="5395045"/>
            <a:ext cx="81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URL </a:t>
            </a:r>
            <a:r>
              <a:rPr lang="ko-KR" altLang="en-US" sz="1600" b="1" dirty="0" smtClean="0"/>
              <a:t>별 </a:t>
            </a:r>
            <a:r>
              <a:rPr lang="en-US" altLang="ko-KR" sz="1600" b="1" dirty="0" smtClean="0"/>
              <a:t>Open API </a:t>
            </a:r>
            <a:r>
              <a:rPr lang="ko-KR" altLang="en-US" sz="1600" b="1" dirty="0" smtClean="0"/>
              <a:t>제공 </a:t>
            </a:r>
            <a:endParaRPr lang="en-US" altLang="ko-KR" sz="160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503224" y="1207106"/>
            <a:ext cx="895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도시 별 센싱 데이터와 기상관련 공공 데이터</a:t>
            </a:r>
            <a:r>
              <a:rPr lang="en-US" altLang="ko-KR" sz="1600" dirty="0" smtClean="0"/>
              <a:t>(Open API)</a:t>
            </a:r>
            <a:r>
              <a:rPr lang="ko-KR" altLang="en-US" sz="1600" dirty="0" smtClean="0"/>
              <a:t> 바탕으로 분석 시 활용</a:t>
            </a:r>
            <a:endParaRPr lang="en-US" altLang="ko-KR" sz="1600" dirty="0" smtClean="0"/>
          </a:p>
        </p:txBody>
      </p:sp>
      <p:graphicFrame>
        <p:nvGraphicFramePr>
          <p:cNvPr id="49" name="Content Placeholder 8"/>
          <p:cNvGraphicFramePr>
            <a:graphicFrameLocks/>
          </p:cNvGraphicFramePr>
          <p:nvPr>
            <p:extLst/>
          </p:nvPr>
        </p:nvGraphicFramePr>
        <p:xfrm>
          <a:off x="617455" y="1991248"/>
          <a:ext cx="8069345" cy="261758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02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6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10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Section</a:t>
                      </a:r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40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설명</a:t>
                      </a:r>
                      <a:endParaRPr lang="en-US" sz="14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URL</a:t>
                      </a:r>
                      <a:endParaRPr lang="en-US" sz="14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NCEP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 세계의 기상 관련 각종 수치예보 자료를 제공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http://www.nco.ncep.noaa.gov/pmb/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기상청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AWS</a:t>
                      </a:r>
                      <a:endParaRPr lang="en-US" sz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도시 별 현재 날씨를 실시간으로 관측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http://www.kma.go.kr/weather/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기상청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공공데이터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기상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태풍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지진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황사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위성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,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항공 등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다양한 공공 데이터 자료 제공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http://web.kma.go.kr/info_open/public_data/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SK planet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SK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텔레콤의 안정적인 기지국 인프라를 활용하여 기상센서망을 구축하고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이를 통해 수집된 정밀한 기상정보 제공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http://www.weatherplanet.co.kr/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NOAA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미국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해양대기청에서 제공하는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기상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예특보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서비스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https://www.ncdc.noaa.gov/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94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338072"/>
            <a:ext cx="781429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공개 및 커뮤니티 운영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16</a:t>
            </a:fld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03224" y="1207106"/>
            <a:ext cx="775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매일 수집되는 데이터 및 관련 문서는  </a:t>
            </a:r>
            <a:r>
              <a:rPr lang="en-US" altLang="ko-KR" sz="1600" dirty="0" err="1" smtClean="0"/>
              <a:t>Github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Dropbox</a:t>
            </a:r>
            <a:r>
              <a:rPr lang="ko-KR" altLang="en-US" sz="1600" dirty="0" smtClean="0"/>
              <a:t> 통해 공유 예정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일 단위</a:t>
            </a:r>
            <a:r>
              <a:rPr lang="en-US" altLang="ko-KR" sz="16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다음 </a:t>
            </a:r>
            <a:r>
              <a:rPr lang="en-US" altLang="ko-KR" sz="1600" dirty="0" smtClean="0"/>
              <a:t>URL </a:t>
            </a:r>
            <a:r>
              <a:rPr lang="ko-KR" altLang="en-US" sz="1600" dirty="0" smtClean="0"/>
              <a:t>방문하여 </a:t>
            </a:r>
            <a:r>
              <a:rPr lang="en-US" altLang="ko-KR" sz="1600" dirty="0" smtClean="0"/>
              <a:t>Dataset </a:t>
            </a:r>
            <a:r>
              <a:rPr lang="ko-KR" altLang="en-US" sz="1600" dirty="0" smtClean="0"/>
              <a:t>과 관련문서 다운로드 가능</a:t>
            </a:r>
            <a:endParaRPr lang="en-US" altLang="ko-KR" sz="1600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503224" y="1735178"/>
            <a:ext cx="7506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URL :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github.com/KISTI-dataset</a:t>
            </a:r>
            <a:r>
              <a:rPr lang="en-US" altLang="ko-KR" sz="1600" dirty="0" smtClean="0"/>
              <a:t>  </a:t>
            </a:r>
            <a:endParaRPr lang="ko-KR" altLang="en-US" sz="1600" dirty="0"/>
          </a:p>
          <a:p>
            <a:endParaRPr lang="ko-KR" altLang="en-US" sz="1600" b="1" dirty="0"/>
          </a:p>
        </p:txBody>
      </p:sp>
      <p:sp>
        <p:nvSpPr>
          <p:cNvPr id="10" name="직사각형 9"/>
          <p:cNvSpPr/>
          <p:nvPr/>
        </p:nvSpPr>
        <p:spPr>
          <a:xfrm>
            <a:off x="503224" y="4846878"/>
            <a:ext cx="75064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URL 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4"/>
              </a:rPr>
              <a:t>https://</a:t>
            </a:r>
            <a:r>
              <a:rPr lang="en-US" altLang="ko-KR" sz="1600" dirty="0" smtClean="0">
                <a:hlinkClick r:id="rId4"/>
              </a:rPr>
              <a:t>gitter.im/KISTI-dataset</a:t>
            </a:r>
            <a:r>
              <a:rPr lang="en-US" altLang="ko-KR" sz="1600" dirty="0" smtClean="0"/>
              <a:t>  </a:t>
            </a:r>
            <a:endParaRPr lang="ko-KR" altLang="en-US" sz="1600" dirty="0"/>
          </a:p>
          <a:p>
            <a:endParaRPr lang="ko-KR" altLang="en-US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53" y="5204523"/>
            <a:ext cx="7692240" cy="13499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3223" y="4565556"/>
            <a:ext cx="722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데이터 관련 </a:t>
            </a:r>
            <a:r>
              <a:rPr lang="en-US" altLang="ko-KR" sz="1600" dirty="0" smtClean="0"/>
              <a:t>Q&amp;A </a:t>
            </a:r>
            <a:r>
              <a:rPr lang="ko-KR" altLang="en-US" sz="1600" dirty="0" smtClean="0"/>
              <a:t>및 토론이 가능한 채팅 </a:t>
            </a:r>
            <a:r>
              <a:rPr lang="ko-KR" altLang="en-US" sz="1600" dirty="0" err="1" smtClean="0"/>
              <a:t>토론방</a:t>
            </a:r>
            <a:r>
              <a:rPr lang="ko-KR" altLang="en-US" sz="1600" dirty="0" smtClean="0"/>
              <a:t> 개설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3" y="2101035"/>
            <a:ext cx="4560425" cy="21844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395" y="6253987"/>
            <a:ext cx="1142320" cy="3334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26744" y="6258200"/>
            <a:ext cx="278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URL </a:t>
            </a:r>
            <a:r>
              <a:rPr lang="ko-KR" altLang="en-US" sz="1200" dirty="0" smtClean="0"/>
              <a:t>방문 후 </a:t>
            </a:r>
            <a:r>
              <a:rPr lang="en-US" altLang="ko-KR" sz="1200" dirty="0" smtClean="0"/>
              <a:t>JOIN ROOM </a:t>
            </a:r>
            <a:r>
              <a:rPr lang="ko-KR" altLang="en-US" sz="1200" dirty="0" smtClean="0"/>
              <a:t>클릭 후 참여</a:t>
            </a:r>
            <a:endParaRPr lang="en-US" altLang="ko-KR" sz="12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429839" y="2101035"/>
            <a:ext cx="3714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Github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아이디 제출</a:t>
            </a:r>
            <a:r>
              <a:rPr lang="en-US" altLang="ko-KR" sz="1600" dirty="0" smtClean="0"/>
              <a:t>(munr3@kisti.re.kr)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429838" y="2735106"/>
            <a:ext cx="3129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Github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관리자 권한 부여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29839" y="3408036"/>
            <a:ext cx="3714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누구라도 정보 공유 할 수 있는 공간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문서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소스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4" name="오른쪽 화살표 3"/>
          <p:cNvSpPr/>
          <p:nvPr/>
        </p:nvSpPr>
        <p:spPr>
          <a:xfrm>
            <a:off x="5241303" y="2755081"/>
            <a:ext cx="188536" cy="22125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553200" y="2439589"/>
            <a:ext cx="0" cy="229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6553200" y="3111368"/>
            <a:ext cx="0" cy="229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3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1138920"/>
            <a:ext cx="5889712" cy="4205728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338072"/>
            <a:ext cx="781429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 고려 사항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17</a:t>
            </a:fld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67" y="1689885"/>
            <a:ext cx="447169" cy="4471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78090" y="2122083"/>
            <a:ext cx="1350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센서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077087" y="1983165"/>
            <a:ext cx="952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운행경로</a:t>
            </a:r>
            <a:endParaRPr lang="ko-KR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637529" y="4728026"/>
            <a:ext cx="12339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      </a:t>
            </a:r>
            <a:r>
              <a:rPr lang="ko-KR" altLang="en-US" sz="1200" b="1" dirty="0" smtClean="0"/>
              <a:t>데이터 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ko-KR" altLang="en-US" sz="1200" b="1" dirty="0" smtClean="0"/>
              <a:t>저장 및 공유</a:t>
            </a:r>
            <a:endParaRPr lang="ko-KR" alt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345466" y="2573781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센서 추가 및 변경 이슈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센서 모듈 장착 위치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272795" y="5344648"/>
            <a:ext cx="3888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데이터 저장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-&gt; SD</a:t>
            </a:r>
            <a:r>
              <a:rPr lang="ko-KR" altLang="en-US" sz="1200" dirty="0" smtClean="0"/>
              <a:t>카드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미니</a:t>
            </a:r>
            <a:r>
              <a:rPr lang="en-US" altLang="ko-KR" sz="1200" dirty="0" smtClean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블랙박스의 경우 </a:t>
            </a:r>
            <a:r>
              <a:rPr lang="ko-KR" altLang="en-US" sz="1200" dirty="0" err="1" smtClean="0"/>
              <a:t>상시녹화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SD 32GB </a:t>
            </a:r>
            <a:r>
              <a:rPr lang="ko-KR" altLang="en-US" sz="1200" dirty="0" smtClean="0"/>
              <a:t>약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시간 저장 한계에 대한 이슈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데이터 업로드 방법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업로드 속도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용량 제한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–&gt; GitHub(100MB), Dropbox</a:t>
            </a:r>
          </a:p>
          <a:p>
            <a:r>
              <a:rPr lang="en-US" altLang="ko-KR" sz="1200" dirty="0" smtClean="0"/>
              <a:t>        –&gt; </a:t>
            </a:r>
            <a:r>
              <a:rPr lang="ko-KR" altLang="en-US" sz="1200" dirty="0" smtClean="0"/>
              <a:t>수집된 </a:t>
            </a:r>
            <a:r>
              <a:rPr lang="en-US" altLang="ko-KR" sz="1200" dirty="0" smtClean="0"/>
              <a:t>Data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-&gt; FTP / Dropbox -&gt; Dataset </a:t>
            </a:r>
            <a:r>
              <a:rPr lang="ko-KR" altLang="en-US" sz="1200" dirty="0" smtClean="0"/>
              <a:t>사용자  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</a:t>
            </a:r>
            <a:r>
              <a:rPr lang="ko-KR" altLang="en-US" sz="1200" dirty="0" smtClean="0"/>
              <a:t>업로드 이슈</a:t>
            </a:r>
            <a:endParaRPr lang="en-US" altLang="ko-KR" sz="12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637529" y="2465591"/>
            <a:ext cx="328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도심 차량 운행 경로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주행 환경 변화에 </a:t>
            </a:r>
            <a:r>
              <a:rPr lang="ko-KR" altLang="en-US" sz="1200" dirty="0"/>
              <a:t>따</a:t>
            </a:r>
            <a:r>
              <a:rPr lang="ko-KR" altLang="en-US" sz="1200" dirty="0" smtClean="0"/>
              <a:t>른 이상 데이터 발생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353629" y="4360615"/>
            <a:ext cx="945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수집일정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937150" y="4758804"/>
            <a:ext cx="226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센서 수집 기간 및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</a:t>
            </a:r>
            <a:r>
              <a:rPr lang="ko-KR" altLang="en-US" sz="1200" dirty="0" smtClean="0"/>
              <a:t>하루 수집 시간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  도시 순회 일정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9988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338072"/>
            <a:ext cx="781429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고려 사항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차량 운행 계획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18</a:t>
            </a:fld>
            <a:endParaRPr 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22731" y="1810699"/>
            <a:ext cx="1604865" cy="1000400"/>
          </a:xfrm>
          <a:prstGeom prst="roundRect">
            <a:avLst/>
          </a:prstGeom>
          <a:noFill/>
          <a:ln w="666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</a:rPr>
              <a:t>日 운행시간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22727" y="3052321"/>
            <a:ext cx="1604865" cy="1000400"/>
          </a:xfrm>
          <a:prstGeom prst="roundRect">
            <a:avLst/>
          </a:prstGeom>
          <a:noFill/>
          <a:ln w="666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주중 운행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일정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22726" y="4293943"/>
            <a:ext cx="1604865" cy="1000400"/>
          </a:xfrm>
          <a:prstGeom prst="roundRect">
            <a:avLst/>
          </a:prstGeom>
          <a:noFill/>
          <a:ln w="666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도시 순회 순서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22725" y="5535565"/>
            <a:ext cx="1604865" cy="1010653"/>
          </a:xfrm>
          <a:prstGeom prst="roundRect">
            <a:avLst/>
          </a:prstGeom>
          <a:noFill/>
          <a:ln w="666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운행경로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31135" y="5681804"/>
            <a:ext cx="55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사전 주행 경로 지시서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주거지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녹지 등</a:t>
            </a:r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2631135" y="3367855"/>
            <a:ext cx="55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주중 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주말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631135" y="4371013"/>
            <a:ext cx="55143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연관 관계가 높은 도시 동시 순회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6</a:t>
            </a:r>
            <a:r>
              <a:rPr lang="ko-KR" altLang="en-US" sz="1600" dirty="0" smtClean="0"/>
              <a:t>대 광역시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(</a:t>
            </a:r>
            <a:r>
              <a:rPr lang="ko-KR" altLang="en-US" sz="1600" dirty="0" smtClean="0"/>
              <a:t>대전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광주</a:t>
            </a:r>
            <a:r>
              <a:rPr lang="en-US" altLang="ko-KR" sz="1600" dirty="0" smtClean="0"/>
              <a:t>) , (</a:t>
            </a:r>
            <a:r>
              <a:rPr lang="ko-KR" altLang="en-US" sz="1600" dirty="0" smtClean="0"/>
              <a:t>대구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부산</a:t>
            </a:r>
            <a:r>
              <a:rPr lang="en-US" altLang="ko-KR" sz="1600" dirty="0" smtClean="0"/>
              <a:t>) , (</a:t>
            </a:r>
            <a:r>
              <a:rPr lang="ko-KR" altLang="en-US" sz="1600" dirty="0" smtClean="0"/>
              <a:t>울산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인천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631135" y="2126233"/>
            <a:ext cx="551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러쉬아워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오전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오후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야간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심야</a:t>
            </a:r>
            <a:endParaRPr lang="en-US" altLang="ko-KR" sz="16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662467" y="1292216"/>
            <a:ext cx="551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센서 탑재 차량 운행 계획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10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338072"/>
            <a:ext cx="781429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계획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19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2216" y="1226679"/>
            <a:ext cx="79691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rgbClr val="FF0000"/>
                </a:solidFill>
              </a:rPr>
              <a:t>연구 주제 선정 기간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7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31</a:t>
            </a:r>
            <a:r>
              <a:rPr lang="ko-KR" altLang="en-US" b="1" dirty="0" smtClean="0"/>
              <a:t>일</a:t>
            </a:r>
            <a:r>
              <a:rPr lang="en-US" altLang="ko-KR" dirty="0" smtClean="0"/>
              <a:t>:  1</a:t>
            </a:r>
            <a:r>
              <a:rPr lang="ko-KR" altLang="en-US" dirty="0" smtClean="0"/>
              <a:t>차 팀 별 희망 주제 조사 </a:t>
            </a:r>
            <a:r>
              <a:rPr lang="en-US" altLang="ko-KR" dirty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r>
              <a:rPr lang="ko-KR" altLang="en-US" dirty="0" smtClean="0">
                <a:solidFill>
                  <a:srgbClr val="FF0000"/>
                </a:solidFill>
              </a:rPr>
              <a:t>월 </a:t>
            </a:r>
            <a:r>
              <a:rPr lang="en-US" altLang="ko-KR" dirty="0" smtClean="0">
                <a:solidFill>
                  <a:srgbClr val="FF0000"/>
                </a:solidFill>
              </a:rPr>
              <a:t>31</a:t>
            </a:r>
            <a:r>
              <a:rPr lang="ko-KR" altLang="en-US" dirty="0" smtClean="0">
                <a:solidFill>
                  <a:srgbClr val="FF0000"/>
                </a:solidFill>
              </a:rPr>
              <a:t>일까지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       </a:t>
            </a:r>
            <a:r>
              <a:rPr lang="ko-KR" altLang="en-US" dirty="0" smtClean="0"/>
              <a:t>간단한 </a:t>
            </a:r>
            <a:r>
              <a:rPr lang="ko-KR" altLang="en-US" dirty="0"/>
              <a:t>개요 수준 </a:t>
            </a:r>
            <a:r>
              <a:rPr lang="en-US" altLang="ko-KR" dirty="0"/>
              <a:t>(</a:t>
            </a:r>
            <a:r>
              <a:rPr lang="ko-KR" altLang="en-US" dirty="0"/>
              <a:t>목적</a:t>
            </a:r>
            <a:r>
              <a:rPr lang="en-US" altLang="ko-KR" dirty="0"/>
              <a:t>, </a:t>
            </a:r>
            <a:r>
              <a:rPr lang="ko-KR" altLang="en-US" dirty="0"/>
              <a:t>사용되어질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, </a:t>
            </a:r>
            <a:r>
              <a:rPr lang="ko-KR" altLang="en-US" dirty="0"/>
              <a:t>기대효과 등</a:t>
            </a:r>
            <a:r>
              <a:rPr lang="en-US" altLang="ko-KR" dirty="0"/>
              <a:t>) </a:t>
            </a:r>
            <a:r>
              <a:rPr lang="ko-KR" altLang="en-US" dirty="0" smtClean="0"/>
              <a:t>온라인 제출</a:t>
            </a:r>
            <a:endParaRPr lang="en-US" altLang="ko-KR" dirty="0" smtClean="0"/>
          </a:p>
          <a:p>
            <a:r>
              <a:rPr lang="en-US" altLang="ko-KR" dirty="0"/>
              <a:t>        </a:t>
            </a:r>
            <a:r>
              <a:rPr lang="ko-KR" altLang="en-US" dirty="0" smtClean="0"/>
              <a:t>온라인 설문조사 </a:t>
            </a:r>
            <a:r>
              <a:rPr lang="en-US" altLang="ko-KR" dirty="0" smtClean="0"/>
              <a:t>URL :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ko.surveymonkey.com/r/5ZX9M57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8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11</a:t>
            </a:r>
            <a:r>
              <a:rPr lang="ko-KR" altLang="en-US" b="1" dirty="0" smtClean="0"/>
              <a:t>일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차 내용을 바탕으로 </a:t>
            </a:r>
            <a:r>
              <a:rPr lang="en-US" altLang="ko-KR" dirty="0" smtClean="0"/>
              <a:t>KISTI </a:t>
            </a:r>
            <a:r>
              <a:rPr lang="ko-KR" altLang="en-US" dirty="0" smtClean="0"/>
              <a:t>와 협의 조율          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rgbClr val="3A71CE"/>
                </a:solidFill>
              </a:rPr>
              <a:t>결과물 업로드 방법 </a:t>
            </a:r>
            <a:r>
              <a:rPr lang="ko-KR" altLang="en-US" b="1" dirty="0">
                <a:solidFill>
                  <a:srgbClr val="3A71CE"/>
                </a:solidFill>
              </a:rPr>
              <a:t>논의</a:t>
            </a:r>
            <a:endParaRPr lang="en-US" altLang="ko-KR" b="1" dirty="0">
              <a:solidFill>
                <a:srgbClr val="3A71CE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ko-KR" altLang="en-US" dirty="0" smtClean="0"/>
              <a:t>결과물을 업로드 할 수 있는 웹 페이지 준비 중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전문가 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</a:rPr>
              <a:t>활용비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지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급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방법 논의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  </a:t>
            </a:r>
            <a:r>
              <a:rPr lang="ko-KR" altLang="en-US" dirty="0"/>
              <a:t>각 대학 및 교수님 경우에 맞는 방안으로 처리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  </a:t>
            </a:r>
            <a:r>
              <a:rPr lang="ko-KR" altLang="en-US" dirty="0"/>
              <a:t>이를 위해 각 대학 </a:t>
            </a:r>
            <a:r>
              <a:rPr lang="ko-KR" altLang="en-US" dirty="0" err="1"/>
              <a:t>산학협력단</a:t>
            </a:r>
            <a:r>
              <a:rPr lang="ko-KR" altLang="en-US" dirty="0"/>
              <a:t> 계약 필요 여부 및 최대 지급 금액 등       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ko-KR" altLang="en-US" dirty="0"/>
              <a:t>상의</a:t>
            </a:r>
            <a:r>
              <a:rPr lang="en-US" altLang="ko-KR" dirty="0"/>
              <a:t>(7/31</a:t>
            </a:r>
            <a:r>
              <a:rPr lang="ko-KR" altLang="en-US" dirty="0"/>
              <a:t>일까지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0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127573" y="1945175"/>
            <a:ext cx="784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27573" y="2701735"/>
            <a:ext cx="4182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Mobile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Urban Sensing Dataset-(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대구시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93030" y="3179649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사업소개 및 데이터 정보 소개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27573" y="3599698"/>
            <a:ext cx="5056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Urban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Sensing Dataset-(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부산 글로벌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스마트시티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93030" y="4079456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사업소개 및 데이터 정보 소개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74188" y="4906306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사업소개 및 데이터 정보 소개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74188" y="5206246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주요 고려 사항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2395" y="8620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     차</a:t>
            </a:r>
            <a:endParaRPr lang="ko-KR" altLang="en-US" sz="2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523188" y="753086"/>
            <a:ext cx="821835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7573" y="4497660"/>
            <a:ext cx="4576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Mobile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Urban Sensing Dataset-(6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 광역시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503224" y="338072"/>
            <a:ext cx="781429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계획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성과 공유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6856" y="2469996"/>
            <a:ext cx="5541902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차 산업혁명 시대 도시 데이터 분석 및 활용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Exploration and Exploitation of </a:t>
            </a:r>
            <a:endParaRPr lang="en-US" altLang="ko-KR" kern="0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Mobile </a:t>
            </a:r>
            <a:r>
              <a:rPr lang="en-US" altLang="ko-KR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Urban Sensing </a:t>
            </a:r>
            <a:r>
              <a:rPr lang="en-US" altLang="ko-KR" kern="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Data</a:t>
            </a:r>
            <a:endParaRPr lang="en-US" altLang="ko-KR" kern="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425" y="1510726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ADW2017 </a:t>
            </a:r>
            <a:r>
              <a:rPr lang="ko-KR" altLang="en-US" dirty="0" smtClean="0"/>
              <a:t>행사 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포럼 개최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15641" y="4028976"/>
            <a:ext cx="7618759" cy="24560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* 행사 개요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endParaRPr lang="ko-KR" altLang="en-US" sz="16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목적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: KISTI Dataset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기반 도시 데이터 분석 및 활용 연구 성과 공유 </a:t>
            </a:r>
            <a:endParaRPr lang="en-US" altLang="ko-KR" sz="16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        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및 초연결 지능 생태계 데이터 구축 방향 모색</a:t>
            </a:r>
            <a:endParaRPr lang="en-US" altLang="ko-KR" sz="16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2)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내용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주제 발표 및 패널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토의</a:t>
            </a: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3)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대상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창의 사업 데이터 분석 교수진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11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개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팀</a:t>
            </a:r>
            <a:endParaRPr lang="en-US" altLang="ko-KR" sz="16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4)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우수 성과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보도 예정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53EFC-1E4D-0348-8325-BE552CD7FB50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82126" y="2983284"/>
            <a:ext cx="32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smtClean="0">
                <a:latin typeface="HyhwpEQ" panose="02030600000101010101" pitchFamily="18" charset="-127"/>
                <a:ea typeface="HyhwpEQ" panose="02030600000101010101" pitchFamily="18" charset="-127"/>
              </a:rPr>
              <a:t>감사합니다</a:t>
            </a:r>
            <a:endParaRPr lang="ko-KR" altLang="en-US" sz="4800" b="1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6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1329180" y="3510962"/>
            <a:ext cx="6608190" cy="2663466"/>
          </a:xfrm>
          <a:prstGeom prst="roundRect">
            <a:avLst/>
          </a:prstGeom>
          <a:noFill/>
          <a:ln w="12700">
            <a:solidFill>
              <a:srgbClr val="EAF3D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23188" y="753086"/>
            <a:ext cx="821835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spcBef>
                <a:spcPct val="0"/>
              </a:spcBef>
            </a:pPr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 요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68961" y="1894145"/>
            <a:ext cx="7412360" cy="876693"/>
          </a:xfrm>
          <a:prstGeom prst="roundRect">
            <a:avLst/>
          </a:prstGeom>
          <a:solidFill>
            <a:srgbClr val="EAF3D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876581" y="4071122"/>
            <a:ext cx="1617528" cy="994191"/>
          </a:xfrm>
          <a:prstGeom prst="wedgeRoundRectCallout">
            <a:avLst>
              <a:gd name="adj1" fmla="val 21102"/>
              <a:gd name="adj2" fmla="val 63448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r>
              <a:rPr lang="ko-KR" altLang="en-US" dirty="0" smtClean="0">
                <a:solidFill>
                  <a:schemeClr val="tx1"/>
                </a:solidFill>
              </a:rPr>
              <a:t>대 광역시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</a:t>
            </a:r>
            <a:r>
              <a:rPr lang="en-US" altLang="ko-KR" dirty="0" smtClean="0">
                <a:solidFill>
                  <a:schemeClr val="tx1"/>
                </a:solidFill>
              </a:rPr>
              <a:t>y KISTI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770617" y="4071122"/>
            <a:ext cx="1617528" cy="994191"/>
          </a:xfrm>
          <a:prstGeom prst="wedgeRoundRectCallout">
            <a:avLst>
              <a:gd name="adj1" fmla="val 21102"/>
              <a:gd name="adj2" fmla="val 63448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KISTI Dataset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(in </a:t>
            </a:r>
            <a:r>
              <a:rPr lang="ko-KR" altLang="en-US" dirty="0" smtClean="0">
                <a:solidFill>
                  <a:schemeClr val="tx1"/>
                </a:solidFill>
              </a:rPr>
              <a:t>대구시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823599" y="4082432"/>
            <a:ext cx="1617528" cy="994191"/>
          </a:xfrm>
          <a:prstGeom prst="wedgeRoundRectCallout">
            <a:avLst>
              <a:gd name="adj1" fmla="val 21102"/>
              <a:gd name="adj2" fmla="val 6344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부산</a:t>
            </a:r>
            <a:r>
              <a:rPr lang="ko-KR" altLang="en-US" sz="1400" dirty="0" smtClean="0">
                <a:solidFill>
                  <a:schemeClr val="tx1"/>
                </a:solidFill>
              </a:rPr>
              <a:t> 글로벌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스마트시티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4437" y="3609488"/>
            <a:ext cx="459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Mobile Urban Sensing Dataset </a:t>
            </a:r>
            <a:r>
              <a:rPr lang="ko-KR" altLang="en-US" dirty="0" smtClean="0"/>
              <a:t>수집 및 공개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76581" y="5332753"/>
            <a:ext cx="196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대기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교통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생활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유동 센싱 데이터 수집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823599" y="5326999"/>
            <a:ext cx="209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IOT </a:t>
            </a:r>
            <a:r>
              <a:rPr lang="ko-KR" altLang="en-US" sz="1200" dirty="0" smtClean="0"/>
              <a:t>기반 다양한 분야의  공공 데이터 서비스 제공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지자체 데이터 활용</a:t>
            </a:r>
            <a:endParaRPr lang="en-US" altLang="ko-KR" sz="1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770617" y="5325946"/>
            <a:ext cx="196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대구시의 택시를 이용하여 도심의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도심 환경 데이터 수집</a:t>
            </a:r>
            <a:endParaRPr lang="en-US" altLang="ko-KR" sz="12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223486" y="2147825"/>
            <a:ext cx="82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30397" y="2345811"/>
            <a:ext cx="618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스트리밍</a:t>
            </a:r>
            <a:r>
              <a:rPr lang="ko-KR" altLang="en-US" dirty="0" smtClean="0"/>
              <a:t> 데이터에 대한 처리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분석 및 인공지능 기술 개발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30397" y="1953755"/>
            <a:ext cx="625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초연결 지능 데이터 생태계 구축을 위한 테스트 베드 구축</a:t>
            </a:r>
            <a:endParaRPr lang="ko-KR" altLang="en-US" dirty="0"/>
          </a:p>
        </p:txBody>
      </p:sp>
      <p:sp>
        <p:nvSpPr>
          <p:cNvPr id="1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8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73" y="2342252"/>
            <a:ext cx="3477173" cy="3773307"/>
          </a:xfrm>
          <a:prstGeom prst="rect">
            <a:avLst/>
          </a:prstGeom>
        </p:spPr>
      </p:pic>
      <p:sp>
        <p:nvSpPr>
          <p:cNvPr id="118" name="Rectangle 5"/>
          <p:cNvSpPr>
            <a:spLocks noChangeArrowheads="1"/>
          </p:cNvSpPr>
          <p:nvPr/>
        </p:nvSpPr>
        <p:spPr bwMode="auto">
          <a:xfrm>
            <a:off x="520871" y="328871"/>
            <a:ext cx="821835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Mobile Urban Sensing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Dataset (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대구시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60515" y="1090871"/>
            <a:ext cx="8038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spcBef>
                <a:spcPts val="4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대구시의 택시를 수단으로 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Mobile Air 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Quality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모니터링을 위한 테스트 베드 구축</a:t>
            </a:r>
            <a:endParaRPr lang="en-US" altLang="ko-KR" sz="14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84" name="그룹 71"/>
          <p:cNvGrpSpPr/>
          <p:nvPr/>
        </p:nvGrpSpPr>
        <p:grpSpPr>
          <a:xfrm>
            <a:off x="1350178" y="1723153"/>
            <a:ext cx="3282782" cy="362645"/>
            <a:chOff x="471482" y="1390934"/>
            <a:chExt cx="4043874" cy="466703"/>
          </a:xfrm>
        </p:grpSpPr>
        <p:sp>
          <p:nvSpPr>
            <p:cNvPr id="185" name="모서리가 둥근 직사각형 441"/>
            <p:cNvSpPr/>
            <p:nvPr/>
          </p:nvSpPr>
          <p:spPr>
            <a:xfrm>
              <a:off x="511199" y="1390934"/>
              <a:ext cx="3957965" cy="466703"/>
            </a:xfrm>
            <a:prstGeom prst="roundRect">
              <a:avLst>
                <a:gd name="adj" fmla="val 0"/>
              </a:avLst>
            </a:prstGeom>
            <a:solidFill>
              <a:srgbClr val="5B9BD5">
                <a:lumMod val="75000"/>
              </a:srgbClr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1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pic>
          <p:nvPicPr>
            <p:cNvPr id="186" name="Picture 2" descr="C:\Users\Administrator\Desktop\미래부가치평가\그림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4096" y="1431891"/>
              <a:ext cx="3140726" cy="4004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직사각형 186"/>
            <p:cNvSpPr/>
            <p:nvPr/>
          </p:nvSpPr>
          <p:spPr>
            <a:xfrm>
              <a:off x="530658" y="1407733"/>
              <a:ext cx="3919468" cy="45719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alpha val="41000"/>
                  </a:sysClr>
                </a:gs>
                <a:gs pos="0">
                  <a:sysClr val="window" lastClr="FFFFFF">
                    <a:alpha val="0"/>
                  </a:sysClr>
                </a:gs>
              </a:gsLst>
              <a:lin ang="16200000" scaled="0"/>
            </a:gradFill>
            <a:ln w="22225" cap="flat" cmpd="sng" algn="ctr">
              <a:noFill/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188" name="자유형 444"/>
            <p:cNvSpPr/>
            <p:nvPr/>
          </p:nvSpPr>
          <p:spPr>
            <a:xfrm>
              <a:off x="4465423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189" name="자유형 445"/>
            <p:cNvSpPr/>
            <p:nvPr/>
          </p:nvSpPr>
          <p:spPr>
            <a:xfrm flipH="1">
              <a:off x="471482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</p:grpSp>
      <p:sp>
        <p:nvSpPr>
          <p:cNvPr id="190" name="제목 114"/>
          <p:cNvSpPr txBox="1">
            <a:spLocks/>
          </p:cNvSpPr>
          <p:nvPr/>
        </p:nvSpPr>
        <p:spPr>
          <a:xfrm>
            <a:off x="1329262" y="1736905"/>
            <a:ext cx="3415086" cy="345726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defTabSz="457200" eaLnBrk="0" fontAlgn="auto" hangingPunct="0">
              <a:spcBef>
                <a:spcPts val="2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 dirty="0" smtClean="0">
                <a:ln>
                  <a:solidFill>
                    <a:srgbClr val="4F81BD">
                      <a:lumMod val="40000"/>
                      <a:lumOff val="6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charset="-127"/>
                <a:ea typeface="맑은 고딕" charset="-127"/>
              </a:rPr>
              <a:t>            City Sense Testbad</a:t>
            </a:r>
            <a:endParaRPr lang="ko-KR" altLang="en-US" sz="1400" b="1" dirty="0">
              <a:ln>
                <a:solidFill>
                  <a:srgbClr val="4F81BD">
                    <a:lumMod val="40000"/>
                    <a:lumOff val="60000"/>
                    <a:alpha val="0"/>
                  </a:srgbClr>
                </a:solidFill>
              </a:ln>
              <a:solidFill>
                <a:prstClr val="white"/>
              </a:solidFill>
              <a:latin typeface="맑은 고딕" charset="-127"/>
              <a:ea typeface="맑은 고딕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962885" y="1600391"/>
            <a:ext cx="3834313" cy="47080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r>
              <a:rPr lang="en-US" altLang="ko-KR" sz="1600" dirty="0" smtClean="0"/>
              <a:t> </a:t>
            </a:r>
          </a:p>
          <a:p>
            <a:endParaRPr lang="en-US" altLang="ko-KR" sz="1600" dirty="0"/>
          </a:p>
        </p:txBody>
      </p:sp>
      <p:sp>
        <p:nvSpPr>
          <p:cNvPr id="12" name="타원 11"/>
          <p:cNvSpPr/>
          <p:nvPr/>
        </p:nvSpPr>
        <p:spPr>
          <a:xfrm>
            <a:off x="3163078" y="3836423"/>
            <a:ext cx="1267520" cy="72655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5689109" y="1788829"/>
            <a:ext cx="2381868" cy="3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대구시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Air Quality Data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5030552" y="2480970"/>
            <a:ext cx="1772015" cy="960395"/>
            <a:chOff x="1704015" y="2188153"/>
            <a:chExt cx="3132571" cy="1269605"/>
          </a:xfrm>
        </p:grpSpPr>
        <p:grpSp>
          <p:nvGrpSpPr>
            <p:cNvPr id="80" name="그룹 79"/>
            <p:cNvGrpSpPr/>
            <p:nvPr/>
          </p:nvGrpSpPr>
          <p:grpSpPr>
            <a:xfrm>
              <a:off x="3359196" y="2188153"/>
              <a:ext cx="1477390" cy="744673"/>
              <a:chOff x="-1307009" y="4472359"/>
              <a:chExt cx="1501695" cy="855155"/>
            </a:xfrm>
          </p:grpSpPr>
          <p:pic>
            <p:nvPicPr>
              <p:cNvPr id="95" name="Picture 2" descr="C:\Users\우팀\Desktop\Untitled-1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-1052688" y="4472359"/>
                <a:ext cx="813300" cy="622630"/>
              </a:xfrm>
              <a:prstGeom prst="rect">
                <a:avLst/>
              </a:prstGeom>
              <a:noFill/>
            </p:spPr>
          </p:pic>
          <p:sp>
            <p:nvSpPr>
              <p:cNvPr id="96" name="TextBox 95"/>
              <p:cNvSpPr txBox="1"/>
              <p:nvPr/>
            </p:nvSpPr>
            <p:spPr bwMode="auto">
              <a:xfrm>
                <a:off x="-1307009" y="4673388"/>
                <a:ext cx="1501695" cy="654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en-US" altLang="ko-KR" sz="11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charset="-127"/>
                    <a:ea typeface="맑은 고딕" charset="-127"/>
                  </a:rPr>
                  <a:t>LTE Network</a:t>
                </a:r>
                <a:endParaRPr lang="ko-KR" altLang="en-US" sz="11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ea typeface="맑은 고딕" charset="-127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1704015" y="2510091"/>
              <a:ext cx="1909456" cy="947667"/>
              <a:chOff x="1704013" y="2510091"/>
              <a:chExt cx="1909456" cy="947667"/>
            </a:xfrm>
          </p:grpSpPr>
          <p:pic>
            <p:nvPicPr>
              <p:cNvPr id="90" name="그림 8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93269">
                <a:off x="3316111" y="2510091"/>
                <a:ext cx="297358" cy="335949"/>
              </a:xfrm>
              <a:prstGeom prst="rect">
                <a:avLst/>
              </a:prstGeom>
            </p:spPr>
          </p:pic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4013" y="2805515"/>
                <a:ext cx="1857152" cy="652243"/>
              </a:xfrm>
              <a:prstGeom prst="rect">
                <a:avLst/>
              </a:prstGeom>
            </p:spPr>
          </p:pic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242" y="2694149"/>
                <a:ext cx="324275" cy="259411"/>
              </a:xfrm>
              <a:prstGeom prst="rect">
                <a:avLst/>
              </a:prstGeom>
            </p:spPr>
          </p:pic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5242" y="2687079"/>
                <a:ext cx="565162" cy="461469"/>
              </a:xfrm>
              <a:prstGeom prst="rect">
                <a:avLst/>
              </a:prstGeom>
            </p:spPr>
          </p:pic>
        </p:grp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67" y="2413678"/>
            <a:ext cx="1846036" cy="1079612"/>
          </a:xfrm>
          <a:prstGeom prst="rect">
            <a:avLst/>
          </a:prstGeom>
        </p:spPr>
      </p:pic>
      <p:sp>
        <p:nvSpPr>
          <p:cNvPr id="98" name="Rectangle 5"/>
          <p:cNvSpPr>
            <a:spLocks noChangeArrowheads="1"/>
          </p:cNvSpPr>
          <p:nvPr/>
        </p:nvSpPr>
        <p:spPr bwMode="auto">
          <a:xfrm>
            <a:off x="5880560" y="3478930"/>
            <a:ext cx="2883024" cy="34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Taxi based Urban Sensing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62171" y="1810107"/>
            <a:ext cx="2408805" cy="364944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4980117" y="2292273"/>
            <a:ext cx="3619381" cy="3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4920381" y="4505065"/>
            <a:ext cx="3921483" cy="174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수집 데이터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</a:p>
          <a:p>
            <a:pPr eaLnBrk="0" hangingPunct="0">
              <a:spcBef>
                <a:spcPct val="0"/>
              </a:spcBef>
            </a:pP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미세먼지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온습도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대기압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NO2, SO2,CO,VOC,   </a:t>
            </a:r>
          </a:p>
          <a:p>
            <a:pPr eaLnBrk="0" hangingPunct="0">
              <a:spcBef>
                <a:spcPct val="0"/>
              </a:spcBef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진동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소음 센서가 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초 주기로 수집</a:t>
            </a:r>
            <a:endParaRPr lang="en-US" altLang="ko-KR" sz="1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eaLnBrk="0" hangingPunct="0">
              <a:spcBef>
                <a:spcPct val="0"/>
              </a:spcBef>
            </a:pP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eaLnBrk="0" hangingPunct="0">
              <a:spcBef>
                <a:spcPct val="0"/>
              </a:spcBef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제공 기간 및 수집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 2017. 06 ~ continue </a:t>
            </a:r>
          </a:p>
          <a:p>
            <a:pPr eaLnBrk="0" hangingPunct="0">
              <a:spcBef>
                <a:spcPct val="0"/>
              </a:spcBef>
            </a:pP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eaLnBrk="0" hangingPunct="0">
              <a:spcBef>
                <a:spcPct val="0"/>
              </a:spcBef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제공 방법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pPr eaLnBrk="0" hangingPunct="0">
              <a:spcBef>
                <a:spcPct val="0"/>
              </a:spcBef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실시간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(Open API)</a:t>
            </a:r>
          </a:p>
          <a:p>
            <a:pPr eaLnBrk="0" hangingPunct="0">
              <a:spcBef>
                <a:spcPct val="0"/>
              </a:spcBef>
            </a:pP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과거 로그 데이터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(DB API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4919299" y="3873568"/>
            <a:ext cx="3517518" cy="42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사물 스트림 데이터 가시화를 위한 첫번째 단계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1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262656"/>
            <a:ext cx="790222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데이터 정보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대구시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810185" y="6327946"/>
            <a:ext cx="2133600" cy="365125"/>
          </a:xfrm>
        </p:spPr>
        <p:txBody>
          <a:bodyPr/>
          <a:lstStyle/>
          <a:p>
            <a:fld id="{A7153EFC-1E4D-0348-8325-BE552CD7FB50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8" name="Content Placeholder 8"/>
          <p:cNvGraphicFramePr>
            <a:graphicFrameLocks/>
          </p:cNvGraphicFramePr>
          <p:nvPr>
            <p:extLst/>
          </p:nvPr>
        </p:nvGraphicFramePr>
        <p:xfrm>
          <a:off x="523406" y="3862201"/>
          <a:ext cx="4038601" cy="26281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55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Section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Example</a:t>
                      </a:r>
                      <a:r>
                        <a:rPr lang="en-US" sz="120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value</a:t>
                      </a:r>
                      <a:endParaRPr 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단위</a:t>
                      </a:r>
                      <a:endParaRPr 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시간</a:t>
                      </a:r>
                      <a:endParaRPr lang="en-US" altLang="ko-KR" sz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2017-04-27 07:13:31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월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일 시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: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분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: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초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경도 </a:t>
                      </a:r>
                      <a:endParaRPr lang="en-US" sz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128.60176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Degree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위도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35.87141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Degree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온도</a:t>
                      </a:r>
                      <a:endParaRPr lang="en-US" sz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27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℃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습도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98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PM2.5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27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㎍/㎥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PM10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98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㎍/㎥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537417"/>
                  </a:ext>
                </a:extLst>
              </a:tr>
            </a:tbl>
          </a:graphicData>
        </a:graphic>
      </p:graphicFrame>
      <p:graphicFrame>
        <p:nvGraphicFramePr>
          <p:cNvPr id="19" name="Content Placeholder 8"/>
          <p:cNvGraphicFramePr>
            <a:graphicFrameLocks/>
          </p:cNvGraphicFramePr>
          <p:nvPr>
            <p:extLst/>
          </p:nvPr>
        </p:nvGraphicFramePr>
        <p:xfrm>
          <a:off x="4584669" y="3860896"/>
          <a:ext cx="4038601" cy="262813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55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Section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Example</a:t>
                      </a:r>
                      <a:r>
                        <a:rPr lang="en-US" sz="1200" kern="12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value</a:t>
                      </a:r>
                      <a:endParaRPr 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20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단위</a:t>
                      </a:r>
                      <a:endParaRPr lang="en-US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NO2[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이산화질소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0.049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ppm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SO2[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아황산가스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0.052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ppm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CO[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일산화탄소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0.35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ppm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VOC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ppm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대기압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1013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hPa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소음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54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dBA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진동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자이로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49:78:72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mg(</a:t>
                      </a:r>
                      <a:r>
                        <a:rPr 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x:y:z</a:t>
                      </a:r>
                      <a:r>
                        <a:rPr 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4541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3979" y="3521478"/>
            <a:ext cx="291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/>
              <a:t>센싱</a:t>
            </a:r>
            <a:r>
              <a:rPr lang="ko-KR" altLang="en-US" sz="1600" b="1" dirty="0" smtClean="0"/>
              <a:t> 데이터 정보 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23563" y="6527012"/>
            <a:ext cx="4106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*</a:t>
            </a:r>
            <a:r>
              <a:rPr lang="ko-KR" altLang="en-US" sz="1000" dirty="0" smtClean="0"/>
              <a:t>온도</a:t>
            </a:r>
            <a:r>
              <a:rPr lang="ko-KR" altLang="en-US" sz="1000" dirty="0"/>
              <a:t>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외부 온도가 아닌 센서  </a:t>
            </a:r>
            <a:r>
              <a:rPr lang="ko-KR" altLang="en-US" sz="1000" dirty="0" err="1" smtClean="0"/>
              <a:t>모듈상의</a:t>
            </a:r>
            <a:r>
              <a:rPr lang="ko-KR" altLang="en-US" sz="1000" dirty="0" smtClean="0"/>
              <a:t> 온도</a:t>
            </a:r>
            <a:endParaRPr lang="ko-KR" altLang="en-US" sz="1000" dirty="0"/>
          </a:p>
        </p:txBody>
      </p:sp>
      <p:pic>
        <p:nvPicPr>
          <p:cNvPr id="10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803" y="1223722"/>
            <a:ext cx="3936875" cy="23287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3224" y="995805"/>
            <a:ext cx="291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센서 모듈 정보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035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1" y="1100072"/>
            <a:ext cx="7611590" cy="445146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465" y="2123338"/>
            <a:ext cx="2837616" cy="123056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465" y="3380329"/>
            <a:ext cx="2837616" cy="1045842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410465" y="4464744"/>
            <a:ext cx="2837616" cy="1086791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3224" y="338072"/>
            <a:ext cx="790222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데이터 정보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모니터링 환경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731" y="1995374"/>
            <a:ext cx="421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84701" y="2538969"/>
            <a:ext cx="44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224" y="5749748"/>
            <a:ext cx="8283330" cy="16619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통합지수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등의 아이콘을 클릭하게 되면 지역별 좋음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보통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나쁨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매우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나쁨의 인덱싱 색깔이 지도상에 표시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②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 택시 한대에서 수집되는 센싱 데이터 정보 </a:t>
            </a:r>
            <a:endParaRPr lang="en-US" altLang="ko-KR" sz="1200" dirty="0" smtClean="0">
              <a:latin typeface="맑은 고딕" panose="020B0503020000020004" pitchFamily="50" charset="-127"/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③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 지역별 통계 분석 차트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(24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시간 동안의 평균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)</a:t>
            </a:r>
          </a:p>
          <a:p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④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 지역별 </a:t>
            </a:r>
            <a:r>
              <a:rPr lang="en-US" altLang="ko-KR" sz="1200" dirty="0" smtClean="0">
                <a:latin typeface="맑은 고딕" panose="020B0503020000020004" pitchFamily="50" charset="-127"/>
              </a:rPr>
              <a:t>1</a:t>
            </a:r>
            <a:r>
              <a:rPr lang="ko-KR" altLang="en-US" sz="1200" dirty="0" smtClean="0">
                <a:latin typeface="맑은 고딕" panose="020B0503020000020004" pitchFamily="50" charset="-127"/>
              </a:rPr>
              <a:t>시간 통계 분석 차트</a:t>
            </a:r>
            <a:endParaRPr lang="ko-KR" altLang="en-US" sz="1200" dirty="0"/>
          </a:p>
          <a:p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84701" y="3751158"/>
            <a:ext cx="44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95091" y="4854250"/>
            <a:ext cx="44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07695" y="6018762"/>
            <a:ext cx="4665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Korean: </a:t>
            </a:r>
            <a:r>
              <a:rPr lang="ko-KR" altLang="en-US" sz="1600" dirty="0" smtClean="0">
                <a:hlinkClick r:id="rId7"/>
              </a:rPr>
              <a:t>http</a:t>
            </a:r>
            <a:r>
              <a:rPr lang="ko-KR" altLang="en-US" sz="1600" dirty="0">
                <a:hlinkClick r:id="rId7"/>
              </a:rPr>
              <a:t>://220.123.184.109:8080/KISTI_Web</a:t>
            </a:r>
            <a:r>
              <a:rPr lang="ko-KR" altLang="en-US" sz="1600" dirty="0" smtClean="0">
                <a:hlinkClick r:id="rId7"/>
              </a:rPr>
              <a:t>/</a:t>
            </a:r>
            <a:endParaRPr lang="en-US" altLang="ko-KR" sz="1600" dirty="0" smtClean="0"/>
          </a:p>
          <a:p>
            <a:r>
              <a:rPr lang="en-US" altLang="ko-KR" sz="1600" dirty="0" smtClean="0"/>
              <a:t>English: </a:t>
            </a:r>
            <a:r>
              <a:rPr lang="en-US" altLang="ko-KR" sz="1600" dirty="0" smtClean="0">
                <a:hlinkClick r:id="rId8"/>
              </a:rPr>
              <a:t>http</a:t>
            </a:r>
            <a:r>
              <a:rPr lang="en-US" altLang="ko-KR" sz="1600" dirty="0">
                <a:hlinkClick r:id="rId8"/>
              </a:rPr>
              <a:t>://220.123.184.109:8080/KISTI_Web_en</a:t>
            </a:r>
            <a:r>
              <a:rPr lang="en-US" altLang="ko-KR" sz="1600" dirty="0" smtClean="0">
                <a:hlinkClick r:id="rId8"/>
              </a:rPr>
              <a:t>/</a:t>
            </a:r>
            <a:endParaRPr lang="en-US" altLang="ko-KR" sz="1600" dirty="0"/>
          </a:p>
        </p:txBody>
      </p:sp>
      <p:sp>
        <p:nvSpPr>
          <p:cNvPr id="13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338072"/>
            <a:ext cx="790222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데이터 정보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대구시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810185" y="6327946"/>
            <a:ext cx="2133600" cy="365125"/>
          </a:xfrm>
        </p:spPr>
        <p:txBody>
          <a:bodyPr/>
          <a:lstStyle/>
          <a:p>
            <a:fld id="{A7153EFC-1E4D-0348-8325-BE552CD7FB50}" type="slidenum">
              <a:rPr lang="en-US" smtClean="0"/>
              <a:t>7</a:t>
            </a:fld>
            <a:endParaRPr lang="en-US"/>
          </a:p>
        </p:txBody>
      </p:sp>
      <p:sp>
        <p:nvSpPr>
          <p:cNvPr id="16" name="TextBox 63"/>
          <p:cNvSpPr txBox="1"/>
          <p:nvPr/>
        </p:nvSpPr>
        <p:spPr>
          <a:xfrm>
            <a:off x="738015" y="3963409"/>
            <a:ext cx="2910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데이터 접근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정보</a:t>
            </a:r>
            <a:r>
              <a:rPr lang="en-US" altLang="ko-KR" sz="1200" b="1" dirty="0" smtClean="0"/>
              <a:t>(MySQL)</a:t>
            </a:r>
            <a:endParaRPr lang="ko-KR" altLang="en-US" sz="1200" b="1" dirty="0"/>
          </a:p>
        </p:txBody>
      </p:sp>
      <p:sp>
        <p:nvSpPr>
          <p:cNvPr id="17" name="TextBox 64"/>
          <p:cNvSpPr txBox="1"/>
          <p:nvPr/>
        </p:nvSpPr>
        <p:spPr>
          <a:xfrm>
            <a:off x="625036" y="4236727"/>
            <a:ext cx="58225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MySQL Client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host: 220.123.184.109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port: 3306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user: adw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400" b="1" dirty="0" smtClean="0"/>
              <a:t>password: adw2017!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database: kisti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table: </a:t>
            </a:r>
            <a:r>
              <a:rPr lang="en-US" altLang="ko-KR" sz="1400" b="1" dirty="0" err="1" smtClean="0"/>
              <a:t>sensorParser</a:t>
            </a:r>
            <a:endParaRPr lang="en-US" altLang="ko-KR" sz="1400" b="1" dirty="0" smtClean="0"/>
          </a:p>
          <a:p>
            <a:pPr lvl="1"/>
            <a:endParaRPr lang="en-US" altLang="ko-KR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8938" y="1812546"/>
            <a:ext cx="895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아래의 페이지에 접근하게 되면 </a:t>
            </a:r>
            <a:r>
              <a:rPr lang="en-US" altLang="ko-KR" sz="1400" b="1" dirty="0" smtClean="0"/>
              <a:t>JSON </a:t>
            </a:r>
            <a:r>
              <a:rPr lang="ko-KR" altLang="en-US" sz="1400" b="1" dirty="0" smtClean="0"/>
              <a:t>형식의 데이터 제공</a:t>
            </a:r>
            <a:endParaRPr lang="en-US" altLang="ko-KR" sz="1400" b="1" dirty="0" smtClean="0"/>
          </a:p>
          <a:p>
            <a:r>
              <a:rPr lang="en-US" altLang="ko-KR" sz="1400" dirty="0" smtClean="0"/>
              <a:t>   </a:t>
            </a:r>
            <a:r>
              <a:rPr lang="en-US" altLang="ko-KR" sz="1400" dirty="0" smtClean="0">
                <a:hlinkClick r:id="rId3"/>
              </a:rPr>
              <a:t>http</a:t>
            </a:r>
            <a:r>
              <a:rPr lang="en-US" altLang="ko-KR" sz="1400" dirty="0">
                <a:hlinkClick r:id="rId3"/>
              </a:rPr>
              <a:t>://</a:t>
            </a:r>
            <a:r>
              <a:rPr lang="en-US" altLang="ko-KR" sz="1400" dirty="0" smtClean="0">
                <a:hlinkClick r:id="rId3"/>
              </a:rPr>
              <a:t>dev2.irexnet.co.kr:8080/KISTI_Web/sensor/whole.do</a:t>
            </a:r>
            <a:r>
              <a:rPr lang="en-US" altLang="ko-KR" sz="1400" dirty="0" smtClean="0"/>
              <a:t> </a:t>
            </a:r>
            <a:r>
              <a:rPr lang="en-US" altLang="ko-KR" dirty="0"/>
              <a:t> </a:t>
            </a:r>
            <a:endParaRPr lang="en-US" altLang="ko-KR" sz="16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9" y="2807058"/>
            <a:ext cx="7894948" cy="838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6814" y="2556453"/>
            <a:ext cx="2498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아래와 같이  </a:t>
            </a:r>
            <a:r>
              <a:rPr lang="en-US" altLang="ko-KR" sz="1000" b="1" dirty="0" smtClean="0"/>
              <a:t>JSON </a:t>
            </a:r>
            <a:r>
              <a:rPr lang="ko-KR" altLang="en-US" sz="1000" b="1" dirty="0" smtClean="0"/>
              <a:t>형식의데이터 제공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503224" y="1045631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데이터 접근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503224" y="1447268"/>
            <a:ext cx="299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실시간 데이터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smtClean="0">
                <a:solidFill>
                  <a:srgbClr val="FF0000"/>
                </a:solidFill>
                <a:latin typeface="Nanum Gothic"/>
              </a:rPr>
              <a:t>Open API </a:t>
            </a:r>
            <a:r>
              <a:rPr lang="ko-KR" altLang="en-US" sz="1400" b="1" dirty="0" smtClean="0">
                <a:solidFill>
                  <a:srgbClr val="FF0000"/>
                </a:solidFill>
                <a:latin typeface="Nanum Gothic"/>
              </a:rPr>
              <a:t>제공</a:t>
            </a:r>
            <a:r>
              <a:rPr lang="en-US" altLang="ko-KR" sz="1400" b="1" dirty="0" smtClean="0">
                <a:solidFill>
                  <a:srgbClr val="FF0000"/>
                </a:solidFill>
                <a:latin typeface="Nanum Gothic"/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536302" y="2465423"/>
            <a:ext cx="223935" cy="136921"/>
          </a:xfrm>
          <a:prstGeom prst="down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2741" y="3690465"/>
            <a:ext cx="3558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3A71C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과거 기록 데이터 </a:t>
            </a:r>
            <a:r>
              <a:rPr lang="en-US" altLang="ko-KR" sz="1400" b="1" dirty="0" smtClean="0">
                <a:solidFill>
                  <a:srgbClr val="3A71C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(Online DB Access)</a:t>
            </a:r>
            <a:endParaRPr lang="ko-KR" altLang="en-US" sz="1400" dirty="0">
              <a:solidFill>
                <a:srgbClr val="3A71CE"/>
              </a:solidFill>
            </a:endParaRPr>
          </a:p>
        </p:txBody>
      </p:sp>
      <p:sp>
        <p:nvSpPr>
          <p:cNvPr id="15" name="TextBox 64"/>
          <p:cNvSpPr txBox="1"/>
          <p:nvPr/>
        </p:nvSpPr>
        <p:spPr>
          <a:xfrm>
            <a:off x="625035" y="5848873"/>
            <a:ext cx="8141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 smtClean="0"/>
              <a:t>관련정보</a:t>
            </a:r>
            <a:endParaRPr lang="en-US" altLang="ko-KR" sz="1400" b="1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400" b="1" dirty="0" err="1" smtClean="0"/>
              <a:t>Node_id</a:t>
            </a:r>
            <a:r>
              <a:rPr lang="en-US" altLang="ko-KR" sz="1400" b="1" dirty="0" smtClean="0"/>
              <a:t> </a:t>
            </a:r>
            <a:r>
              <a:rPr lang="ko-KR" altLang="en-US" sz="1300" b="1" dirty="0" smtClean="0"/>
              <a:t>컬럼</a:t>
            </a:r>
            <a:r>
              <a:rPr lang="ko-KR" altLang="en-US" sz="1300" b="1" dirty="0"/>
              <a:t>은</a:t>
            </a:r>
            <a:r>
              <a:rPr lang="ko-KR" altLang="en-US" sz="1400" b="1" dirty="0" smtClean="0"/>
              <a:t> </a:t>
            </a:r>
            <a:r>
              <a:rPr lang="ko-KR" altLang="en-US" sz="1300" b="1" dirty="0" smtClean="0"/>
              <a:t>택시의 </a:t>
            </a:r>
            <a:r>
              <a:rPr lang="en-US" altLang="ko-KR" sz="1400" b="1" dirty="0" smtClean="0"/>
              <a:t>ID </a:t>
            </a:r>
            <a:r>
              <a:rPr lang="ko-KR" altLang="en-US" sz="1400" b="1" dirty="0" smtClean="0"/>
              <a:t>의미</a:t>
            </a:r>
            <a:r>
              <a:rPr lang="en-US" altLang="ko-KR" sz="1400" b="1" dirty="0" smtClean="0"/>
              <a:t> </a:t>
            </a:r>
            <a:endParaRPr lang="en-US" altLang="ko-KR" sz="14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300" b="1" dirty="0" smtClean="0"/>
              <a:t>실제 운영 노드 </a:t>
            </a:r>
            <a:r>
              <a:rPr lang="en-US" altLang="ko-KR" sz="1400" b="1" dirty="0" smtClean="0"/>
              <a:t>: IK1001 ~ IK1040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300" b="1" dirty="0" smtClean="0"/>
              <a:t>현재 택시 </a:t>
            </a:r>
            <a:r>
              <a:rPr lang="en-US" altLang="ko-KR" sz="1300" b="1" dirty="0" smtClean="0"/>
              <a:t>34</a:t>
            </a:r>
            <a:r>
              <a:rPr lang="ko-KR" altLang="en-US" sz="1300" b="1" dirty="0" smtClean="0"/>
              <a:t>대 센서 설치 완료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6588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03224" y="338072"/>
            <a:ext cx="790222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도시 데이터 정보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대구시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810185" y="6327946"/>
            <a:ext cx="2133600" cy="365125"/>
          </a:xfrm>
        </p:spPr>
        <p:txBody>
          <a:bodyPr/>
          <a:lstStyle/>
          <a:p>
            <a:fld id="{A7153EFC-1E4D-0348-8325-BE552CD7FB50}" type="slidenum">
              <a:rPr lang="en-US" smtClean="0"/>
              <a:t>8</a:t>
            </a:fld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28" y="1808447"/>
            <a:ext cx="6255807" cy="3811124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1831004" y="1469893"/>
            <a:ext cx="291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MySQL </a:t>
            </a:r>
            <a:r>
              <a:rPr lang="ko-KR" altLang="en-US" sz="1600" b="1" dirty="0"/>
              <a:t>데이터 예시</a:t>
            </a:r>
          </a:p>
        </p:txBody>
      </p:sp>
      <p:graphicFrame>
        <p:nvGraphicFramePr>
          <p:cNvPr id="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532045"/>
              </p:ext>
            </p:extLst>
          </p:nvPr>
        </p:nvGraphicFramePr>
        <p:xfrm>
          <a:off x="6451742" y="1819764"/>
          <a:ext cx="2281711" cy="37185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58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213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ko-KR" altLang="en-US" sz="140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필드 설명</a:t>
                      </a:r>
                      <a:endParaRPr lang="en-US" sz="14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27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시간</a:t>
                      </a:r>
                      <a:endParaRPr lang="en-US" altLang="ko-KR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Timestamp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경도 </a:t>
                      </a:r>
                      <a:endParaRPr 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lng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위도</a:t>
                      </a:r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lat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온도</a:t>
                      </a:r>
                      <a:endParaRPr 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temp_value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습도</a:t>
                      </a:r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hum_value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PM2.5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Pm2_5_value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PM10</a:t>
                      </a:r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Pm10_value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537417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VOC</a:t>
                      </a:r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Voc_value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79126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SO2</a:t>
                      </a:r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So2_value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90301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NO2</a:t>
                      </a:r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No2_value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972406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</a:t>
                      </a:r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Co_value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836863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대기압</a:t>
                      </a:r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pres_value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178497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소음</a:t>
                      </a:r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mcp_value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799351"/>
                  </a:ext>
                </a:extLst>
              </a:tr>
              <a:tr h="1281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진동</a:t>
                      </a:r>
                      <a:endParaRPr 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vbr_value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993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0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73" y="2342252"/>
            <a:ext cx="3477173" cy="3773307"/>
          </a:xfrm>
          <a:prstGeom prst="rect">
            <a:avLst/>
          </a:prstGeom>
        </p:spPr>
      </p:pic>
      <p:sp>
        <p:nvSpPr>
          <p:cNvPr id="118" name="Rectangle 5"/>
          <p:cNvSpPr>
            <a:spLocks noChangeArrowheads="1"/>
          </p:cNvSpPr>
          <p:nvPr/>
        </p:nvSpPr>
        <p:spPr bwMode="auto">
          <a:xfrm>
            <a:off x="520871" y="328871"/>
            <a:ext cx="847534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부산 글로벌 스마트시티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공개 데이터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84" name="그룹 71"/>
          <p:cNvGrpSpPr/>
          <p:nvPr/>
        </p:nvGrpSpPr>
        <p:grpSpPr>
          <a:xfrm>
            <a:off x="1350178" y="1723153"/>
            <a:ext cx="3282782" cy="362645"/>
            <a:chOff x="471482" y="1390934"/>
            <a:chExt cx="4043874" cy="466703"/>
          </a:xfrm>
        </p:grpSpPr>
        <p:sp>
          <p:nvSpPr>
            <p:cNvPr id="185" name="모서리가 둥근 직사각형 441"/>
            <p:cNvSpPr/>
            <p:nvPr/>
          </p:nvSpPr>
          <p:spPr>
            <a:xfrm>
              <a:off x="511199" y="1390934"/>
              <a:ext cx="3957965" cy="466703"/>
            </a:xfrm>
            <a:prstGeom prst="roundRect">
              <a:avLst>
                <a:gd name="adj" fmla="val 0"/>
              </a:avLst>
            </a:prstGeom>
            <a:solidFill>
              <a:srgbClr val="5B9BD5">
                <a:lumMod val="75000"/>
              </a:srgbClr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1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pic>
          <p:nvPicPr>
            <p:cNvPr id="186" name="Picture 2" descr="C:\Users\Administrator\Desktop\미래부가치평가\그림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4096" y="1431891"/>
              <a:ext cx="3140726" cy="4004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직사각형 186"/>
            <p:cNvSpPr/>
            <p:nvPr/>
          </p:nvSpPr>
          <p:spPr>
            <a:xfrm>
              <a:off x="530658" y="1407733"/>
              <a:ext cx="3919468" cy="45719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alpha val="41000"/>
                  </a:sysClr>
                </a:gs>
                <a:gs pos="0">
                  <a:sysClr val="window" lastClr="FFFFFF">
                    <a:alpha val="0"/>
                  </a:sysClr>
                </a:gs>
              </a:gsLst>
              <a:lin ang="16200000" scaled="0"/>
            </a:gradFill>
            <a:ln w="22225" cap="flat" cmpd="sng" algn="ctr">
              <a:noFill/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188" name="자유형 444"/>
            <p:cNvSpPr/>
            <p:nvPr/>
          </p:nvSpPr>
          <p:spPr>
            <a:xfrm>
              <a:off x="4465423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189" name="자유형 445"/>
            <p:cNvSpPr/>
            <p:nvPr/>
          </p:nvSpPr>
          <p:spPr>
            <a:xfrm flipH="1">
              <a:off x="471482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</p:grpSp>
      <p:sp>
        <p:nvSpPr>
          <p:cNvPr id="190" name="제목 114"/>
          <p:cNvSpPr txBox="1">
            <a:spLocks/>
          </p:cNvSpPr>
          <p:nvPr/>
        </p:nvSpPr>
        <p:spPr>
          <a:xfrm>
            <a:off x="1329262" y="1736905"/>
            <a:ext cx="3415086" cy="345726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anchor="ctr" anchorCtr="0"/>
          <a:lstStyle/>
          <a:p>
            <a:pPr defTabSz="457200" eaLnBrk="0" fontAlgn="auto" hangingPunct="0">
              <a:spcBef>
                <a:spcPts val="20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400" b="1" dirty="0" smtClean="0">
                <a:ln>
                  <a:solidFill>
                    <a:srgbClr val="4F81BD">
                      <a:lumMod val="40000"/>
                      <a:lumOff val="6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charset="-127"/>
                <a:ea typeface="맑은 고딕" charset="-127"/>
              </a:rPr>
              <a:t>            City Sense Testbad</a:t>
            </a:r>
            <a:endParaRPr lang="ko-KR" altLang="en-US" sz="1400" b="1" dirty="0">
              <a:ln>
                <a:solidFill>
                  <a:srgbClr val="4F81BD">
                    <a:lumMod val="40000"/>
                    <a:lumOff val="60000"/>
                    <a:alpha val="0"/>
                  </a:srgbClr>
                </a:solidFill>
              </a:ln>
              <a:solidFill>
                <a:prstClr val="white"/>
              </a:solidFill>
              <a:latin typeface="맑은 고딕" charset="-127"/>
              <a:ea typeface="맑은 고딕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904909" y="1727030"/>
            <a:ext cx="3834313" cy="43824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noAutofit/>
          </a:bodyPr>
          <a:lstStyle/>
          <a:p>
            <a:r>
              <a:rPr lang="en-US" altLang="ko-KR" sz="1600" dirty="0" smtClean="0"/>
              <a:t> </a:t>
            </a:r>
          </a:p>
          <a:p>
            <a:endParaRPr lang="en-US" altLang="ko-KR" sz="1600" dirty="0"/>
          </a:p>
        </p:txBody>
      </p:sp>
      <p:sp>
        <p:nvSpPr>
          <p:cNvPr id="12" name="타원 11"/>
          <p:cNvSpPr/>
          <p:nvPr/>
        </p:nvSpPr>
        <p:spPr>
          <a:xfrm>
            <a:off x="2828041" y="4722830"/>
            <a:ext cx="1130698" cy="92382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5647108" y="1933984"/>
            <a:ext cx="2519946" cy="3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부산시 지자체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Data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활용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Rectangle 5"/>
          <p:cNvSpPr>
            <a:spLocks noChangeArrowheads="1"/>
          </p:cNvSpPr>
          <p:nvPr/>
        </p:nvSpPr>
        <p:spPr bwMode="auto">
          <a:xfrm>
            <a:off x="4973300" y="5419314"/>
            <a:ext cx="3610456" cy="3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spcBef>
                <a:spcPct val="0"/>
              </a:spcBef>
            </a:pP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제공 기간 및 수집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 2017.4  ~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계속</a:t>
            </a:r>
            <a:endParaRPr lang="en-US" altLang="ko-KR" sz="11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eaLnBrk="0" hangingPunct="0">
              <a:spcBef>
                <a:spcPct val="0"/>
              </a:spcBef>
            </a:pP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제공 방법 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Open API</a:t>
            </a:r>
            <a:endParaRPr lang="ko-KR" altLang="en-US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40491" y="1923707"/>
            <a:ext cx="2441220" cy="376625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20871" y="1147317"/>
            <a:ext cx="756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spcBef>
                <a:spcPts val="400"/>
              </a:spcBef>
              <a:buFont typeface="Arial" pitchFamily="34" charset="0"/>
              <a:buChar char="•"/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IOT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기반의 부산 글로벌 스마트시티 공공데이터</a:t>
            </a:r>
            <a:endParaRPr lang="en-US" altLang="ko-KR" sz="14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071621" y="3227103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000" b="1" dirty="0">
                <a:solidFill>
                  <a:schemeClr val="tx1"/>
                </a:solidFill>
              </a:rPr>
              <a:t>스마트 안심 </a:t>
            </a:r>
            <a:r>
              <a:rPr lang="ko-KR" altLang="ko-KR" sz="1000" b="1" dirty="0" err="1">
                <a:solidFill>
                  <a:schemeClr val="tx1"/>
                </a:solidFill>
              </a:rPr>
              <a:t>위치관리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071621" y="3676447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ko-KR" sz="1000" b="1" dirty="0" smtClean="0">
                <a:solidFill>
                  <a:schemeClr val="tx1"/>
                </a:solidFill>
              </a:rPr>
              <a:t>스마트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지하철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환기구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관리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5071621" y="4150929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ko-KR" sz="1000" b="1" dirty="0">
                <a:solidFill>
                  <a:schemeClr val="tx1"/>
                </a:solidFill>
              </a:rPr>
              <a:t>스마트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교통정보안내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318445" y="3227103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사회적약자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 defTabSz="914400">
              <a:defRPr/>
            </a:pPr>
            <a:r>
              <a:rPr lang="ko-KR" altLang="en-US" sz="1000" b="1" dirty="0" smtClean="0">
                <a:solidFill>
                  <a:schemeClr val="tx1"/>
                </a:solidFill>
              </a:rPr>
              <a:t>안전관리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318445" y="3676447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dirty="0" smtClean="0">
                <a:solidFill>
                  <a:schemeClr val="tx1"/>
                </a:solidFill>
              </a:rPr>
              <a:t>빗길안전운전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알리미</a:t>
            </a:r>
            <a:endParaRPr lang="ko-KR" altLang="ko-KR" sz="1000" b="1" dirty="0">
              <a:solidFill>
                <a:schemeClr val="tx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318445" y="4150929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</a:rPr>
              <a:t>스마트파킹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서비스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565270" y="3227103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dirty="0" smtClean="0">
                <a:solidFill>
                  <a:schemeClr val="tx1"/>
                </a:solidFill>
              </a:rPr>
              <a:t>스마트 방재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565270" y="3676447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dirty="0" err="1" smtClean="0">
                <a:solidFill>
                  <a:schemeClr val="tx1"/>
                </a:solidFill>
              </a:rPr>
              <a:t>스쿨존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보행안전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565270" y="4150929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소프트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스마트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SHIP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71621" y="4631223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000" b="1" dirty="0" smtClean="0">
                <a:solidFill>
                  <a:schemeClr val="tx1"/>
                </a:solidFill>
              </a:rPr>
              <a:t>스마트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해양레저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318445" y="4631223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000" b="1" dirty="0">
                <a:solidFill>
                  <a:schemeClr val="tx1"/>
                </a:solidFill>
              </a:rPr>
              <a:t>스마트 </a:t>
            </a:r>
            <a:r>
              <a:rPr lang="ko-KR" altLang="en-US" sz="1000" b="1" dirty="0">
                <a:solidFill>
                  <a:schemeClr val="tx1"/>
                </a:solidFill>
              </a:rPr>
              <a:t>팜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565270" y="4631223"/>
            <a:ext cx="1027521" cy="339364"/>
          </a:xfrm>
          <a:prstGeom prst="round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000" b="1" dirty="0">
                <a:solidFill>
                  <a:schemeClr val="tx1"/>
                </a:solidFill>
              </a:rPr>
              <a:t>스마트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매장 에너지 관리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952980" y="3013743"/>
            <a:ext cx="3765922" cy="211548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6725920" y="2408241"/>
            <a:ext cx="182880" cy="207908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71"/>
          <p:cNvGrpSpPr/>
          <p:nvPr/>
        </p:nvGrpSpPr>
        <p:grpSpPr>
          <a:xfrm>
            <a:off x="6141720" y="2758458"/>
            <a:ext cx="1348739" cy="191671"/>
            <a:chOff x="471482" y="1390934"/>
            <a:chExt cx="4043874" cy="466703"/>
          </a:xfrm>
        </p:grpSpPr>
        <p:sp>
          <p:nvSpPr>
            <p:cNvPr id="50" name="모서리가 둥근 직사각형 441"/>
            <p:cNvSpPr/>
            <p:nvPr/>
          </p:nvSpPr>
          <p:spPr>
            <a:xfrm>
              <a:off x="511199" y="1390934"/>
              <a:ext cx="3957965" cy="466703"/>
            </a:xfrm>
            <a:prstGeom prst="roundRect">
              <a:avLst>
                <a:gd name="adj" fmla="val 0"/>
              </a:avLst>
            </a:prstGeom>
            <a:solidFill>
              <a:srgbClr val="5B9BD5">
                <a:lumMod val="75000"/>
              </a:srgbClr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5400" dist="25400" dir="5400000" algn="t" rotWithShape="0">
                <a:prstClr val="black">
                  <a:alpha val="1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pic>
          <p:nvPicPr>
            <p:cNvPr id="51" name="Picture 2" descr="C:\Users\Administrator\Desktop\미래부가치평가\그림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4096" y="1431891"/>
              <a:ext cx="3140726" cy="4004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직사각형 51"/>
            <p:cNvSpPr/>
            <p:nvPr/>
          </p:nvSpPr>
          <p:spPr>
            <a:xfrm>
              <a:off x="530658" y="1407733"/>
              <a:ext cx="3919468" cy="45719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alpha val="41000"/>
                  </a:sysClr>
                </a:gs>
                <a:gs pos="0">
                  <a:sysClr val="window" lastClr="FFFFFF">
                    <a:alpha val="0"/>
                  </a:sysClr>
                </a:gs>
              </a:gsLst>
              <a:lin ang="16200000" scaled="0"/>
            </a:gradFill>
            <a:ln w="22225" cap="flat" cmpd="sng" algn="ctr">
              <a:noFill/>
              <a:prstDash val="solid"/>
              <a:miter lim="800000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53" name="자유형 444"/>
            <p:cNvSpPr/>
            <p:nvPr/>
          </p:nvSpPr>
          <p:spPr>
            <a:xfrm>
              <a:off x="4465423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  <p:sp>
          <p:nvSpPr>
            <p:cNvPr id="54" name="자유형 445"/>
            <p:cNvSpPr/>
            <p:nvPr/>
          </p:nvSpPr>
          <p:spPr>
            <a:xfrm flipH="1">
              <a:off x="471482" y="1395924"/>
              <a:ext cx="49933" cy="91981"/>
            </a:xfrm>
            <a:custGeom>
              <a:avLst/>
              <a:gdLst>
                <a:gd name="connsiteX0" fmla="*/ 0 w 45991"/>
                <a:gd name="connsiteY0" fmla="*/ 0 h 91981"/>
                <a:gd name="connsiteX1" fmla="*/ 0 w 45991"/>
                <a:gd name="connsiteY1" fmla="*/ 91981 h 91981"/>
                <a:gd name="connsiteX2" fmla="*/ 45991 w 45991"/>
                <a:gd name="connsiteY2" fmla="*/ 91981 h 91981"/>
                <a:gd name="connsiteX3" fmla="*/ 0 w 45991"/>
                <a:gd name="connsiteY3" fmla="*/ 0 h 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91" h="91981">
                  <a:moveTo>
                    <a:pt x="0" y="0"/>
                  </a:moveTo>
                  <a:lnTo>
                    <a:pt x="0" y="91981"/>
                  </a:lnTo>
                  <a:lnTo>
                    <a:pt x="45991" y="91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5875" cap="rnd" cmpd="sng" algn="ctr">
              <a:noFill/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charset="-127"/>
                <a:cs typeface="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6087941" y="2748304"/>
            <a:ext cx="14590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spcBef>
                <a:spcPts val="200"/>
              </a:spcBef>
              <a:defRPr/>
            </a:pPr>
            <a:r>
              <a:rPr lang="ko-KR" altLang="en-US" sz="900" b="1" dirty="0" smtClean="0">
                <a:ln>
                  <a:solidFill>
                    <a:srgbClr val="4F81BD">
                      <a:lumMod val="40000"/>
                      <a:lumOff val="6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charset="-127"/>
                <a:ea typeface="맑은 고딕" charset="-127"/>
              </a:rPr>
              <a:t>부산 글로벌 스마트 시티</a:t>
            </a:r>
            <a:endParaRPr lang="ko-KR" altLang="en-US" sz="900" b="1" dirty="0">
              <a:ln>
                <a:solidFill>
                  <a:srgbClr val="4F81BD">
                    <a:lumMod val="40000"/>
                    <a:lumOff val="60000"/>
                    <a:alpha val="0"/>
                  </a:srgbClr>
                </a:solidFill>
              </a:ln>
              <a:solidFill>
                <a:prstClr val="white"/>
              </a:solidFill>
              <a:latin typeface="맑은 고딕" charset="-127"/>
              <a:ea typeface="맑은 고딕" charset="-127"/>
            </a:endParaRPr>
          </a:p>
        </p:txBody>
      </p:sp>
      <p:sp>
        <p:nvSpPr>
          <p:cNvPr id="4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3068</TotalTime>
  <Words>1837</Words>
  <Application>Microsoft Office PowerPoint</Application>
  <PresentationFormat>화면 슬라이드 쇼(4:3)</PresentationFormat>
  <Paragraphs>524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HyhwpEQ</vt:lpstr>
      <vt:lpstr>HY견고딕</vt:lpstr>
      <vt:lpstr>HY헤드라인M</vt:lpstr>
      <vt:lpstr>Nanum Gothic</vt:lpstr>
      <vt:lpstr>굴림</vt:lpstr>
      <vt:lpstr>나눔고딕</vt:lpstr>
      <vt:lpstr>맑은 고딕</vt:lpstr>
      <vt:lpstr>새굴림</vt:lpstr>
      <vt:lpstr>Arial</vt:lpstr>
      <vt:lpstr>Calibri</vt:lpstr>
      <vt:lpstr>Lucida Bright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Great Idea</dc:creator>
  <cp:lastModifiedBy>CHOI NS</cp:lastModifiedBy>
  <cp:revision>277</cp:revision>
  <cp:lastPrinted>2017-07-20T02:36:36Z</cp:lastPrinted>
  <dcterms:created xsi:type="dcterms:W3CDTF">2017-06-03T04:30:18Z</dcterms:created>
  <dcterms:modified xsi:type="dcterms:W3CDTF">2017-07-20T08:33:48Z</dcterms:modified>
</cp:coreProperties>
</file>